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tableStyles" Target="tableStyle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5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5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5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6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3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3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4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48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49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5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75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75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5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72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73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9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4DE"/>
        </a:soli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Freeform 2"/>
          <p:cNvSpPr/>
          <p:nvPr/>
        </p:nvSpPr>
        <p:spPr>
          <a:xfrm rot="0" flipH="0" flipV="0">
            <a:off x="946656" y="1624357"/>
            <a:ext cx="7174584" cy="3747197"/>
          </a:xfrm>
          <a:custGeom>
            <a:avLst/>
            <a:ahLst/>
            <a:rect l="l" t="t" r="r" b="b"/>
            <a:pathLst>
              <a:path w="14020800" h="7924800">
                <a:moveTo>
                  <a:pt x="0" y="0"/>
                </a:moveTo>
                <a:lnTo>
                  <a:pt x="14020800" y="0"/>
                </a:lnTo>
                <a:lnTo>
                  <a:pt x="14020800" y="7924800"/>
                </a:lnTo>
                <a:lnTo>
                  <a:pt x="0" y="792480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7" name=""/>
          <p:cNvSpPr txBox="1"/>
          <p:nvPr/>
        </p:nvSpPr>
        <p:spPr>
          <a:xfrm>
            <a:off x="312762" y="-1"/>
            <a:ext cx="8831237" cy="1958341"/>
          </a:xfrm>
          <a:prstGeom prst="rect"/>
        </p:spPr>
        <p:txBody>
          <a:bodyPr anchor="ctr" rtlCol="0" wrap="square">
            <a:spAutoFit/>
          </a:bodyPr>
          <a:p>
            <a:pPr algn="ctr"/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l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c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t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n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i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c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W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a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s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t</a:t>
            </a:r>
            <a:r>
              <a:rPr altLang="el" b="1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endParaRPr sz="3200" lang="el-GR">
              <a:solidFill>
                <a:srgbClr val="000000"/>
              </a:solidFill>
              <a:latin typeface="Droid Sans Mono"/>
              <a:cs typeface="Droid Sans Mono"/>
            </a:endParaRPr>
          </a:p>
          <a:p>
            <a:pPr algn="ctr"/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A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y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u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s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u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y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u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a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n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t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p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a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t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f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t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h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 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p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r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o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b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l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e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m</a:t>
            </a:r>
            <a:r>
              <a:rPr altLang="el" sz="3200" lang="en-US">
                <a:solidFill>
                  <a:srgbClr val="000000"/>
                </a:solidFill>
                <a:latin typeface="Droid Sans Mono"/>
                <a:cs typeface="Droid Sans Mono"/>
              </a:rPr>
              <a:t>?</a:t>
            </a:r>
            <a:endParaRPr sz="3200" lang="el-GR">
              <a:solidFill>
                <a:srgbClr val="000000"/>
              </a:solidFill>
              <a:latin typeface="Droid Sans Mono"/>
              <a:cs typeface="Droid Sans Mono"/>
            </a:endParaRPr>
          </a:p>
          <a:p>
            <a:endParaRPr sz="2800" lang="el-GR">
              <a:solidFill>
                <a:srgbClr val="000000"/>
              </a:solidFill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707509" y="5547359"/>
            <a:ext cx="8041743" cy="1310640"/>
          </a:xfrm>
          <a:prstGeom prst="rect"/>
        </p:spPr>
        <p:txBody>
          <a:bodyPr anchor="b" anchorCtr="1" rtlCol="0" wrap="square">
            <a:spAutoFit/>
          </a:bodyPr>
          <a:p>
            <a:pPr algn="ctr"/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K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k</a:t>
            </a:r>
            <a:r>
              <a:rPr altLang="el" sz="2000" lang="en-US">
                <a:solidFill>
                  <a:srgbClr val="000000"/>
                </a:solidFill>
              </a:rPr>
              <a:t>k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endParaRPr sz="2000" lang="el-GR">
              <a:solidFill>
                <a:srgbClr val="000000"/>
              </a:solidFill>
            </a:endParaRPr>
          </a:p>
          <a:p>
            <a:pPr algn="ctr"/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g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endParaRPr sz="2000" lang="el-GR">
              <a:solidFill>
                <a:srgbClr val="000000"/>
              </a:solidFill>
            </a:endParaRPr>
          </a:p>
          <a:p>
            <a:pPr algn="ctr"/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h</a:t>
            </a:r>
            <a:endParaRPr sz="2000" lang="el-GR">
              <a:solidFill>
                <a:srgbClr val="000000"/>
              </a:solidFill>
            </a:endParaRPr>
          </a:p>
          <a:p>
            <a:pPr algn="ctr"/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W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-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y</a:t>
            </a:r>
            <a:endParaRPr sz="2000" lang="el-GR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"/>
          <p:cNvSpPr txBox="1"/>
          <p:nvPr/>
        </p:nvSpPr>
        <p:spPr>
          <a:xfrm>
            <a:off x="302403" y="836420"/>
            <a:ext cx="8539192" cy="4459605"/>
          </a:xfrm>
          <a:prstGeom prst="rect"/>
        </p:spPr>
        <p:txBody>
          <a:bodyPr rtlCol="0" wrap="square">
            <a:spAutoFit/>
          </a:bodyPr>
          <a:p>
            <a:pPr algn="l" indent="0" marL="114300">
              <a:lnSpc>
                <a:spcPct val="115000"/>
              </a:lnSpc>
              <a:spcAft>
                <a:spcPts val="1000"/>
              </a:spcAft>
              <a:buNone/>
            </a:pPr>
            <a:endParaRPr b="1" sz="5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-171450" marL="285750">
              <a:lnSpc>
                <a:spcPct val="115000"/>
              </a:lnSpc>
              <a:spcAft>
                <a:spcPts val="1000"/>
              </a:spcAft>
              <a:buFont typeface="Wingdings" charset="2"/>
              <a:buChar char="l"/>
            </a:pP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Functional hardware and updated software</a:t>
            </a: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6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-171450" marL="285750">
              <a:lnSpc>
                <a:spcPct val="115000"/>
              </a:lnSpc>
              <a:spcAft>
                <a:spcPts val="1000"/>
              </a:spcAft>
              <a:buFont typeface="Wingdings" charset="2"/>
              <a:buChar char="l"/>
            </a:pP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Professionally cleaned and inspected</a:t>
            </a: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6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-171450" marL="285750">
              <a:lnSpc>
                <a:spcPct val="115000"/>
              </a:lnSpc>
              <a:spcAft>
                <a:spcPts val="1000"/>
              </a:spcAft>
              <a:buFont typeface="Wingdings" charset="2"/>
              <a:buChar char="l"/>
            </a:pP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May include replaced components (e.g., battery, screen)</a:t>
            </a:r>
            <a:r>
              <a:rPr b="0" sz="36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sz="3600" lang="el-GR">
              <a:solidFill>
                <a:srgbClr val="000000"/>
              </a:solidFill>
            </a:endParaRPr>
          </a:p>
        </p:txBody>
      </p:sp>
      <p:sp>
        <p:nvSpPr>
          <p:cNvPr id="1048640" name=""/>
          <p:cNvSpPr txBox="1"/>
          <p:nvPr/>
        </p:nvSpPr>
        <p:spPr>
          <a:xfrm>
            <a:off x="2442380" y="836420"/>
            <a:ext cx="4000000" cy="751839"/>
          </a:xfrm>
          <a:prstGeom prst="rect"/>
        </p:spPr>
        <p:txBody>
          <a:bodyPr rtlCol="0" wrap="square">
            <a:spAutoFit/>
          </a:bodyPr>
          <a:p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B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i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c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 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F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t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u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r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0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r>
              <a:rPr sz="2800" lang="el-GR">
                <a:solidFill>
                  <a:srgbClr val="000000"/>
                </a:solidFill>
              </a:rPr>
              <a:t/>
            </a:r>
            <a:endParaRPr sz="2800" lang="el-GR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"/>
          <p:cNvSpPr>
            <a:spLocks noGrp="1"/>
          </p:cNvSpPr>
          <p:nvPr>
            <p:ph type="title"/>
          </p:nvPr>
        </p:nvSpPr>
        <p:spPr>
          <a:xfrm>
            <a:off x="2926434" y="258950"/>
            <a:ext cx="7886700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x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42" name=""/>
          <p:cNvSpPr txBox="1"/>
          <p:nvPr/>
        </p:nvSpPr>
        <p:spPr>
          <a:xfrm>
            <a:off x="94268" y="1690689"/>
            <a:ext cx="8708010" cy="4071620"/>
          </a:xfrm>
          <a:prstGeom prst="rect"/>
        </p:spPr>
        <p:txBody>
          <a:bodyPr rtlCol="0" wrap="square">
            <a:spAutoFit/>
          </a:bodyPr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0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👤 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 user owns an old laptop and wants it refurbished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📦 They send the device to a refurbishment center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🔍 It’s inspected and sorted: repairable or not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🛠️ Repairable devices are fixed, cleaned, and updated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🧪 All refurbished devices go through testing and quality control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🚚 The user receives a fully refurbished device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indent="0" marL="0">
              <a:buNone/>
            </a:pPr>
            <a:r>
              <a:rPr altLang="el"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♻️ </a:t>
            </a:r>
            <a:r>
              <a:rPr altLang="el"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b="0" sz="24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Unrepairable parts are responsibly recycled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CD"/>
        </a:solidFill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36468" y="1910712"/>
            <a:ext cx="1249050" cy="1250500"/>
          </a:xfrm>
          <a:prstGeom prst="rect"/>
        </p:spPr>
      </p:pic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4571999" y="97103"/>
            <a:ext cx="969445" cy="1301991"/>
          </a:xfrm>
          <a:prstGeom prst="rect"/>
        </p:spPr>
      </p:pic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 flipV="1">
            <a:off x="6262874" y="2708138"/>
            <a:ext cx="828788" cy="741920"/>
          </a:xfrm>
          <a:prstGeom prst="rect"/>
        </p:spPr>
      </p:pic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7710464" y="2639769"/>
            <a:ext cx="861556" cy="809854"/>
          </a:xfrm>
          <a:prstGeom prst="rect"/>
        </p:spPr>
      </p:pic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6486735" y="2906362"/>
            <a:ext cx="376597" cy="377034"/>
          </a:xfrm>
          <a:prstGeom prst="rect"/>
        </p:spPr>
      </p:pic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7930615" y="2805902"/>
            <a:ext cx="395991" cy="396451"/>
          </a:xfrm>
          <a:prstGeom prst="rect"/>
        </p:spPr>
      </p:pic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4432748" y="4220686"/>
            <a:ext cx="846018" cy="847000"/>
          </a:xfrm>
          <a:prstGeom prst="rect"/>
        </p:spPr>
      </p:pic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 rot="0">
            <a:off x="6486734" y="4934258"/>
            <a:ext cx="1047344" cy="1048559"/>
          </a:xfrm>
          <a:prstGeom prst="rect"/>
        </p:spPr>
      </p:pic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 rot="0">
            <a:off x="907041" y="1910712"/>
            <a:ext cx="305541" cy="305896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 rot="0">
            <a:off x="3915825" y="5258258"/>
            <a:ext cx="395991" cy="396451"/>
          </a:xfrm>
          <a:prstGeom prst="rect"/>
        </p:spPr>
      </p:pic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 rot="0">
            <a:off x="2856259" y="5202845"/>
            <a:ext cx="1059566" cy="1060796"/>
          </a:xfrm>
          <a:prstGeom prst="rect"/>
        </p:spPr>
      </p:pic>
      <p:sp>
        <p:nvSpPr>
          <p:cNvPr id="1048643" name=""/>
          <p:cNvSpPr txBox="1"/>
          <p:nvPr/>
        </p:nvSpPr>
        <p:spPr>
          <a:xfrm>
            <a:off x="1799848" y="2564542"/>
            <a:ext cx="3478917" cy="10566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sz="32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cxnSp>
        <p:nvCxnSpPr>
          <p:cNvPr id="3145735" name=""/>
          <p:cNvCxnSpPr>
            <a:cxnSpLocks/>
          </p:cNvCxnSpPr>
          <p:nvPr/>
        </p:nvCxnSpPr>
        <p:spPr>
          <a:xfrm flipV="1">
            <a:off x="1204042" y="1640017"/>
            <a:ext cx="1140432" cy="637320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6" name=""/>
          <p:cNvCxnSpPr>
            <a:cxnSpLocks/>
          </p:cNvCxnSpPr>
          <p:nvPr/>
        </p:nvCxnSpPr>
        <p:spPr>
          <a:xfrm flipV="1">
            <a:off x="3398902" y="904051"/>
            <a:ext cx="1033847" cy="23419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7" name=""/>
          <p:cNvCxnSpPr>
            <a:cxnSpLocks/>
          </p:cNvCxnSpPr>
          <p:nvPr/>
        </p:nvCxnSpPr>
        <p:spPr>
          <a:xfrm flipV="0">
            <a:off x="5798139" y="938154"/>
            <a:ext cx="879891" cy="121496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8" name=""/>
          <p:cNvCxnSpPr>
            <a:cxnSpLocks/>
          </p:cNvCxnSpPr>
          <p:nvPr/>
        </p:nvCxnSpPr>
        <p:spPr>
          <a:xfrm flipV="0">
            <a:off x="7979638" y="1952059"/>
            <a:ext cx="121953" cy="572044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9" name=""/>
          <p:cNvCxnSpPr>
            <a:cxnSpLocks/>
          </p:cNvCxnSpPr>
          <p:nvPr/>
        </p:nvCxnSpPr>
        <p:spPr>
          <a:xfrm flipH="1" flipV="0">
            <a:off x="6795799" y="1919904"/>
            <a:ext cx="280703" cy="655039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0" name=""/>
          <p:cNvCxnSpPr>
            <a:cxnSpLocks/>
          </p:cNvCxnSpPr>
          <p:nvPr/>
        </p:nvCxnSpPr>
        <p:spPr>
          <a:xfrm flipH="1" flipV="0">
            <a:off x="5261339" y="3873368"/>
            <a:ext cx="766257" cy="48904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1" name=""/>
          <p:cNvCxnSpPr>
            <a:cxnSpLocks/>
          </p:cNvCxnSpPr>
          <p:nvPr/>
        </p:nvCxnSpPr>
        <p:spPr>
          <a:xfrm flipH="1" flipV="0">
            <a:off x="7521351" y="4187605"/>
            <a:ext cx="647830" cy="86845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2" name=""/>
          <p:cNvCxnSpPr>
            <a:cxnSpLocks/>
          </p:cNvCxnSpPr>
          <p:nvPr/>
        </p:nvCxnSpPr>
        <p:spPr>
          <a:xfrm flipH="1" flipV="0">
            <a:off x="4320658" y="5548001"/>
            <a:ext cx="1607092" cy="370484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3" name=""/>
          <p:cNvCxnSpPr>
            <a:cxnSpLocks/>
          </p:cNvCxnSpPr>
          <p:nvPr/>
        </p:nvCxnSpPr>
        <p:spPr>
          <a:xfrm flipH="1" flipV="1">
            <a:off x="1373477" y="5353088"/>
            <a:ext cx="1322865" cy="495043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4" name=""/>
          <p:cNvCxnSpPr>
            <a:cxnSpLocks/>
          </p:cNvCxnSpPr>
          <p:nvPr/>
        </p:nvCxnSpPr>
        <p:spPr>
          <a:xfrm flipH="0" flipV="1">
            <a:off x="574932" y="3473178"/>
            <a:ext cx="50895" cy="815169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44" name=""/>
          <p:cNvSpPr txBox="1"/>
          <p:nvPr/>
        </p:nvSpPr>
        <p:spPr>
          <a:xfrm>
            <a:off x="-40303" y="3094879"/>
            <a:ext cx="2709137" cy="332741"/>
          </a:xfrm>
          <a:prstGeom prst="rect"/>
        </p:spPr>
        <p:txBody>
          <a:bodyPr rtlCol="0" wrap="square">
            <a:spAutoFit/>
          </a:bodyPr>
          <a:p>
            <a:r>
              <a:rPr altLang="el" sz="1800" lang="en-US">
                <a:solidFill>
                  <a:srgbClr val="000000"/>
                </a:solidFill>
              </a:rPr>
              <a:t>F</a:t>
            </a:r>
            <a:r>
              <a:rPr altLang="el" sz="1800" lang="en-US">
                <a:solidFill>
                  <a:srgbClr val="000000"/>
                </a:solidFill>
              </a:rPr>
              <a:t>a</a:t>
            </a:r>
            <a:r>
              <a:rPr altLang="el" sz="1800" lang="en-US">
                <a:solidFill>
                  <a:srgbClr val="000000"/>
                </a:solidFill>
              </a:rPr>
              <a:t>u</a:t>
            </a:r>
            <a:r>
              <a:rPr altLang="el" sz="1800" lang="en-US">
                <a:solidFill>
                  <a:srgbClr val="000000"/>
                </a:solidFill>
              </a:rPr>
              <a:t>l</a:t>
            </a:r>
            <a:r>
              <a:rPr altLang="el" sz="1800" lang="en-US">
                <a:solidFill>
                  <a:srgbClr val="000000"/>
                </a:solidFill>
              </a:rPr>
              <a:t>t</a:t>
            </a:r>
            <a:r>
              <a:rPr altLang="el" sz="1800" lang="en-US">
                <a:solidFill>
                  <a:srgbClr val="000000"/>
                </a:solidFill>
              </a:rPr>
              <a:t>y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D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v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endParaRPr sz="1800" lang="el-GR">
              <a:solidFill>
                <a:srgbClr val="000000"/>
              </a:solidFill>
            </a:endParaRPr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 rot="0">
            <a:off x="2084031" y="629884"/>
            <a:ext cx="1106558" cy="894425"/>
          </a:xfrm>
          <a:prstGeom prst="rect"/>
        </p:spPr>
      </p:pic>
      <p:sp>
        <p:nvSpPr>
          <p:cNvPr id="1048645" name=""/>
          <p:cNvSpPr txBox="1"/>
          <p:nvPr/>
        </p:nvSpPr>
        <p:spPr>
          <a:xfrm>
            <a:off x="3870449" y="1399093"/>
            <a:ext cx="2578867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b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h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g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46" name=""/>
          <p:cNvSpPr txBox="1"/>
          <p:nvPr/>
        </p:nvSpPr>
        <p:spPr>
          <a:xfrm>
            <a:off x="6572020" y="1451607"/>
            <a:ext cx="4000000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endParaRPr sz="2000" lang="el-GR">
              <a:solidFill>
                <a:srgbClr val="000000"/>
              </a:solidFill>
            </a:endParaRPr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3"/>
          <a:stretch>
            <a:fillRect/>
          </a:stretch>
        </p:blipFill>
        <p:spPr>
          <a:xfrm rot="0">
            <a:off x="7090662" y="403047"/>
            <a:ext cx="1047344" cy="1048560"/>
          </a:xfrm>
          <a:prstGeom prst="rect"/>
        </p:spPr>
      </p:pic>
      <p:sp>
        <p:nvSpPr>
          <p:cNvPr id="1048647" name=""/>
          <p:cNvSpPr txBox="1"/>
          <p:nvPr/>
        </p:nvSpPr>
        <p:spPr>
          <a:xfrm>
            <a:off x="7614333" y="3569408"/>
            <a:ext cx="4000000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b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48" name=""/>
          <p:cNvSpPr txBox="1"/>
          <p:nvPr/>
        </p:nvSpPr>
        <p:spPr>
          <a:xfrm>
            <a:off x="5672061" y="3429000"/>
            <a:ext cx="2010413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b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49" name=""/>
          <p:cNvSpPr txBox="1"/>
          <p:nvPr/>
        </p:nvSpPr>
        <p:spPr>
          <a:xfrm>
            <a:off x="3147558" y="3873368"/>
            <a:ext cx="2981521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y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g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50" name=""/>
          <p:cNvSpPr txBox="1"/>
          <p:nvPr/>
        </p:nvSpPr>
        <p:spPr>
          <a:xfrm>
            <a:off x="5672060" y="5982923"/>
            <a:ext cx="3028892" cy="396241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Q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y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g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51" name=""/>
          <p:cNvSpPr txBox="1"/>
          <p:nvPr/>
        </p:nvSpPr>
        <p:spPr>
          <a:xfrm>
            <a:off x="2344574" y="6181044"/>
            <a:ext cx="2424910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b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h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52" name=""/>
          <p:cNvSpPr txBox="1"/>
          <p:nvPr/>
        </p:nvSpPr>
        <p:spPr>
          <a:xfrm>
            <a:off x="352104" y="5493972"/>
            <a:ext cx="707707" cy="396241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endParaRPr sz="2000" lang="el-GR">
              <a:solidFill>
                <a:srgbClr val="000000"/>
              </a:solidFill>
            </a:endParaRPr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4"/>
          <a:stretch>
            <a:fillRect/>
          </a:stretch>
        </p:blipFill>
        <p:spPr>
          <a:xfrm rot="0">
            <a:off x="82337" y="4362416"/>
            <a:ext cx="1130244" cy="1131556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"/>
          <p:cNvSpPr>
            <a:spLocks noGrp="1"/>
          </p:cNvSpPr>
          <p:nvPr>
            <p:ph type="title"/>
          </p:nvPr>
        </p:nvSpPr>
        <p:spPr>
          <a:xfrm>
            <a:off x="2372610" y="211763"/>
            <a:ext cx="7886700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54" name=""/>
          <p:cNvSpPr txBox="1"/>
          <p:nvPr/>
        </p:nvSpPr>
        <p:spPr>
          <a:xfrm>
            <a:off x="294586" y="1027906"/>
            <a:ext cx="4359896" cy="4425950"/>
          </a:xfrm>
          <a:prstGeom prst="rect"/>
        </p:spPr>
        <p:txBody>
          <a:bodyPr rtlCol="0" wrap="square">
            <a:spAutoFit/>
          </a:bodyPr>
          <a:p>
            <a:pPr algn="l">
              <a:lnSpc>
                <a:spcPct val="115000"/>
              </a:lnSpc>
              <a:spcAft>
                <a:spcPts val="1000"/>
              </a:spcAft>
            </a:p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11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Lower cost than new devices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Environmentally friendly (less e-waste)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Often include warranties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</p:txBody>
      </p:sp>
      <p:sp>
        <p:nvSpPr>
          <p:cNvPr id="1048655" name=""/>
          <p:cNvSpPr txBox="1"/>
          <p:nvPr/>
        </p:nvSpPr>
        <p:spPr>
          <a:xfrm>
            <a:off x="4831236" y="1690689"/>
            <a:ext cx="4206711" cy="3792220"/>
          </a:xfrm>
          <a:prstGeom prst="rect"/>
        </p:spPr>
        <p:txBody>
          <a:bodyPr rtlCol="0" wrap="square">
            <a:spAutoFit/>
          </a:bodyPr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❌ 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May show minor surface signs of previous use and imperfections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8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❌ Shorter lifespan compared to new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8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❌ Availability may vary by model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28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"/>
          <p:cNvSpPr>
            <a:spLocks noGrp="1"/>
          </p:cNvSpPr>
          <p:nvPr>
            <p:ph type="title"/>
          </p:nvPr>
        </p:nvSpPr>
        <p:spPr>
          <a:xfrm>
            <a:off x="1076424" y="341531"/>
            <a:ext cx="7886700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57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3200" lang="el-GR"/>
              <a:t>Repurposing refers to reusing an old or obsolete electronic device for a new function different from its original purpose.</a:t>
            </a:r>
            <a:endParaRPr sz="3200" lang="el-GR"/>
          </a:p>
          <a:p>
            <a:r>
              <a:rPr sz="3200" lang="el-GR"/>
              <a:t>A sustainable practice that extends a device's useful life and reduces e-waste.</a:t>
            </a:r>
            <a:endParaRPr sz="3200" lang="el-GR"/>
          </a:p>
          <a:p>
            <a:r>
              <a:rPr sz="3200" lang="el-GR"/>
              <a:t>Common in DIY tech, circular economy initiatives, and low-cost innovations</a:t>
            </a:r>
            <a:r>
              <a:rPr lang="el-GR"/>
              <a:t>.</a:t>
            </a:r>
            <a:endParaRPr lang="el-G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800">
        <p:circl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"/>
          <p:cNvSpPr>
            <a:spLocks noGrp="1"/>
          </p:cNvSpPr>
          <p:nvPr>
            <p:ph type="title"/>
          </p:nvPr>
        </p:nvSpPr>
        <p:spPr>
          <a:xfrm>
            <a:off x="2101773" y="288216"/>
            <a:ext cx="7886700" cy="1325563"/>
          </a:xfrm>
        </p:spPr>
        <p:txBody>
          <a:bodyPr/>
          <a:p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48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sz="4800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59" name="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charset="2"/>
              <a:buChar char="l"/>
            </a:pPr>
            <a:r>
              <a:rPr sz="3200" lang="el-GR"/>
              <a:t> Utilizes existing hardware</a:t>
            </a:r>
            <a:endParaRPr sz="3200" lang="el-GR"/>
          </a:p>
          <a:p>
            <a:pPr>
              <a:buFont typeface="Wingdings" charset="2"/>
              <a:buChar char="l"/>
            </a:pPr>
            <a:r>
              <a:rPr altLang="el" sz="3200" lang="en-US"/>
              <a:t> </a:t>
            </a:r>
            <a:r>
              <a:rPr sz="3200" lang="el-GR"/>
              <a:t>Avoids disposal or recycling</a:t>
            </a:r>
            <a:endParaRPr sz="3200" lang="el-GR"/>
          </a:p>
          <a:p>
            <a:pPr>
              <a:buFont typeface="Wingdings" charset="2"/>
              <a:buChar char="l"/>
            </a:pPr>
            <a:r>
              <a:rPr altLang="el" sz="3200" lang="en-US"/>
              <a:t> </a:t>
            </a:r>
            <a:r>
              <a:rPr sz="3200" lang="el-GR"/>
              <a:t>Supports sustainable tech use</a:t>
            </a:r>
            <a:endParaRPr sz="3200" lang="el-GR"/>
          </a:p>
          <a:p>
            <a:pPr>
              <a:buFont typeface="Wingdings" charset="2"/>
              <a:buChar char="l"/>
            </a:pPr>
            <a:r>
              <a:rPr sz="3200" lang="el-GR"/>
              <a:t> Often involves creative adaptation</a:t>
            </a:r>
            <a:endParaRPr sz="3200" lang="el-GR"/>
          </a:p>
          <a:p>
            <a:pPr>
              <a:buFont typeface="Wingdings" charset="2"/>
              <a:buChar char="l"/>
            </a:pPr>
            <a:r>
              <a:rPr sz="3200" lang="el-GR"/>
              <a:t> Low or no cost to implement</a:t>
            </a:r>
            <a:endParaRPr sz="3200" lang="el-GR"/>
          </a:p>
          <a:p>
            <a:pPr>
              <a:buFont typeface="Wingdings" charset="2"/>
              <a:buChar char="l"/>
            </a:pPr>
            <a:r>
              <a:rPr altLang="el" sz="3200" lang="en-US"/>
              <a:t> </a:t>
            </a:r>
            <a:r>
              <a:rPr sz="3200" lang="el-GR"/>
              <a:t>Often requires apps or software reconfiguration</a:t>
            </a:r>
            <a:endParaRPr sz="3200" lang="el-G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"/>
          <p:cNvSpPr>
            <a:spLocks noGrp="1"/>
          </p:cNvSpPr>
          <p:nvPr>
            <p:ph type="title"/>
          </p:nvPr>
        </p:nvSpPr>
        <p:spPr>
          <a:xfrm>
            <a:off x="2655413" y="341531"/>
            <a:ext cx="7886700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x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61" name="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👤 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 user owns an old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v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altLang="el"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🧹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x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u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w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📲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w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f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g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📷</a:t>
            </a:r>
            <a:r>
              <a:rPr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🎙️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b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W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F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p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🏠</a:t>
            </a: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v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w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0" marL="0">
              <a:lnSpc>
                <a:spcPct val="115000"/>
              </a:lnSpc>
              <a:spcAft>
                <a:spcPts val="1000"/>
              </a:spcAft>
              <a:buNone/>
            </a:pPr>
            <a:r>
              <a:rPr altLang="el" b="0" sz="2800" i="0" lang="el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🌍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h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d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v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m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t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y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f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s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u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v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i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l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a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n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c</a:t>
            </a:r>
            <a:r>
              <a:rPr altLang="el"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e</a:t>
            </a:r>
            <a:endParaRPr b="0" sz="24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CD"/>
        </a:solidFill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"/>
          <p:cNvSpPr txBox="1"/>
          <p:nvPr/>
        </p:nvSpPr>
        <p:spPr>
          <a:xfrm>
            <a:off x="2610237" y="3165131"/>
            <a:ext cx="4000000" cy="1056640"/>
          </a:xfrm>
          <a:prstGeom prst="rect"/>
        </p:spPr>
        <p:txBody>
          <a:bodyPr anchor="ctr" rtlCol="0" wrap="square">
            <a:spAutoFit/>
          </a:bodyPr>
          <a:p>
            <a:pPr algn="ctr"/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sz="32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53503" y="2204893"/>
            <a:ext cx="1013380" cy="1014557"/>
          </a:xfrm>
          <a:prstGeom prst="rect"/>
        </p:spPr>
      </p:pic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112732" y="164430"/>
            <a:ext cx="1025463" cy="1203313"/>
          </a:xfrm>
          <a:prstGeom prst="rect"/>
        </p:spPr>
      </p:pic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993585" y="5346036"/>
            <a:ext cx="871980" cy="872993"/>
          </a:xfrm>
          <a:prstGeom prst="rect"/>
        </p:spPr>
      </p:pic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4972636" y="55006"/>
            <a:ext cx="1154783" cy="1156123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7141782" y="4726149"/>
            <a:ext cx="569026" cy="749588"/>
          </a:xfrm>
          <a:prstGeom prst="rect"/>
        </p:spPr>
      </p:pic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7882816" y="4726148"/>
            <a:ext cx="624526" cy="625251"/>
          </a:xfrm>
          <a:prstGeom prst="rect"/>
        </p:spPr>
      </p:pic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7284608" y="3237250"/>
            <a:ext cx="930896" cy="931977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 rot="0" flipH="1">
            <a:off x="7882816" y="633066"/>
            <a:ext cx="717325" cy="1416155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 rot="0">
            <a:off x="1366882" y="5761584"/>
            <a:ext cx="1048731" cy="884787"/>
          </a:xfrm>
          <a:prstGeom prst="rect"/>
        </p:spPr>
      </p:pic>
      <p:cxnSp>
        <p:nvCxnSpPr>
          <p:cNvPr id="3145745" name=""/>
          <p:cNvCxnSpPr>
            <a:cxnSpLocks/>
          </p:cNvCxnSpPr>
          <p:nvPr/>
        </p:nvCxnSpPr>
        <p:spPr>
          <a:xfrm flipH="0" flipV="1">
            <a:off x="1104158" y="1025624"/>
            <a:ext cx="843603" cy="1019851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6" name=""/>
          <p:cNvCxnSpPr>
            <a:cxnSpLocks/>
          </p:cNvCxnSpPr>
          <p:nvPr/>
        </p:nvCxnSpPr>
        <p:spPr>
          <a:xfrm flipV="1">
            <a:off x="3174570" y="619226"/>
            <a:ext cx="1798066" cy="123266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7" name=""/>
          <p:cNvCxnSpPr>
            <a:cxnSpLocks/>
          </p:cNvCxnSpPr>
          <p:nvPr/>
        </p:nvCxnSpPr>
        <p:spPr>
          <a:xfrm>
            <a:off x="6150986" y="779926"/>
            <a:ext cx="1491697" cy="431203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8" name=""/>
          <p:cNvCxnSpPr>
            <a:cxnSpLocks/>
          </p:cNvCxnSpPr>
          <p:nvPr/>
        </p:nvCxnSpPr>
        <p:spPr>
          <a:xfrm flipH="1" flipV="1">
            <a:off x="922598" y="3679988"/>
            <a:ext cx="181562" cy="1185011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49" name=""/>
          <p:cNvCxnSpPr>
            <a:cxnSpLocks/>
          </p:cNvCxnSpPr>
          <p:nvPr/>
        </p:nvCxnSpPr>
        <p:spPr>
          <a:xfrm flipH="1" flipV="1">
            <a:off x="2536939" y="6004030"/>
            <a:ext cx="2161190" cy="40684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63" name=""/>
          <p:cNvSpPr txBox="1"/>
          <p:nvPr/>
        </p:nvSpPr>
        <p:spPr>
          <a:xfrm>
            <a:off x="1774504" y="4904302"/>
            <a:ext cx="2727381" cy="701039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64" name=""/>
          <p:cNvSpPr txBox="1"/>
          <p:nvPr/>
        </p:nvSpPr>
        <p:spPr>
          <a:xfrm>
            <a:off x="-2700" y="3175687"/>
            <a:ext cx="2432793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y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65" name=""/>
          <p:cNvSpPr txBox="1"/>
          <p:nvPr/>
        </p:nvSpPr>
        <p:spPr>
          <a:xfrm>
            <a:off x="1525959" y="1447072"/>
            <a:ext cx="2609546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M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66" name=""/>
          <p:cNvSpPr txBox="1"/>
          <p:nvPr/>
        </p:nvSpPr>
        <p:spPr>
          <a:xfrm>
            <a:off x="4097959" y="1143023"/>
            <a:ext cx="2904134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w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67" name=""/>
          <p:cNvSpPr txBox="1"/>
          <p:nvPr/>
        </p:nvSpPr>
        <p:spPr>
          <a:xfrm>
            <a:off x="4150983" y="6219029"/>
            <a:ext cx="2868783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endParaRPr sz="2800" lang="el-GR">
              <a:solidFill>
                <a:srgbClr val="000000"/>
              </a:solidFill>
            </a:endParaRPr>
          </a:p>
        </p:txBody>
      </p:sp>
      <p:sp>
        <p:nvSpPr>
          <p:cNvPr id="1048668" name=""/>
          <p:cNvSpPr txBox="1"/>
          <p:nvPr/>
        </p:nvSpPr>
        <p:spPr>
          <a:xfrm>
            <a:off x="6298783" y="2055078"/>
            <a:ext cx="2845216" cy="891540"/>
          </a:xfrm>
          <a:prstGeom prst="rect"/>
        </p:spPr>
        <p:txBody>
          <a:bodyPr rtlCol="0" wrap="square">
            <a:spAutoFit/>
          </a:bodyPr>
          <a:p>
            <a:r>
              <a:rPr altLang="el" sz="1800" lang="en-US">
                <a:solidFill>
                  <a:srgbClr val="000000"/>
                </a:solidFill>
              </a:rPr>
              <a:t>W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f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,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a</a:t>
            </a:r>
            <a:r>
              <a:rPr altLang="el" sz="1800" lang="en-US">
                <a:solidFill>
                  <a:srgbClr val="000000"/>
                </a:solidFill>
              </a:rPr>
              <a:t>m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r</a:t>
            </a:r>
            <a:r>
              <a:rPr altLang="el" sz="1800" lang="en-US">
                <a:solidFill>
                  <a:srgbClr val="000000"/>
                </a:solidFill>
              </a:rPr>
              <a:t>a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a</a:t>
            </a:r>
            <a:r>
              <a:rPr altLang="el" sz="1800" lang="en-US">
                <a:solidFill>
                  <a:srgbClr val="000000"/>
                </a:solidFill>
              </a:rPr>
              <a:t>n</a:t>
            </a:r>
            <a:r>
              <a:rPr altLang="el" sz="1800" lang="en-US">
                <a:solidFill>
                  <a:srgbClr val="000000"/>
                </a:solidFill>
              </a:rPr>
              <a:t>d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M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r</a:t>
            </a:r>
            <a:r>
              <a:rPr altLang="el" sz="1800" lang="en-US">
                <a:solidFill>
                  <a:srgbClr val="000000"/>
                </a:solidFill>
              </a:rPr>
              <a:t>o</a:t>
            </a:r>
            <a:r>
              <a:rPr altLang="el" sz="1800" lang="en-US">
                <a:solidFill>
                  <a:srgbClr val="000000"/>
                </a:solidFill>
              </a:rPr>
              <a:t>p</a:t>
            </a:r>
            <a:r>
              <a:rPr altLang="el" sz="1800" lang="en-US">
                <a:solidFill>
                  <a:srgbClr val="000000"/>
                </a:solidFill>
              </a:rPr>
              <a:t>h</a:t>
            </a:r>
            <a:r>
              <a:rPr altLang="el" sz="1800" lang="en-US">
                <a:solidFill>
                  <a:srgbClr val="000000"/>
                </a:solidFill>
              </a:rPr>
              <a:t>o</a:t>
            </a:r>
            <a:r>
              <a:rPr altLang="el" sz="1800" lang="en-US">
                <a:solidFill>
                  <a:srgbClr val="000000"/>
                </a:solidFill>
              </a:rPr>
              <a:t>n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o</a:t>
            </a:r>
            <a:r>
              <a:rPr altLang="el" sz="1800" lang="en-US">
                <a:solidFill>
                  <a:srgbClr val="000000"/>
                </a:solidFill>
              </a:rPr>
              <a:t>n</a:t>
            </a:r>
            <a:r>
              <a:rPr altLang="el" sz="1800" lang="en-US">
                <a:solidFill>
                  <a:srgbClr val="000000"/>
                </a:solidFill>
              </a:rPr>
              <a:t>n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t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o</a:t>
            </a:r>
            <a:r>
              <a:rPr altLang="el" sz="1800" lang="en-US">
                <a:solidFill>
                  <a:srgbClr val="000000"/>
                </a:solidFill>
              </a:rPr>
              <a:t>n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o</a:t>
            </a:r>
            <a:r>
              <a:rPr altLang="el" sz="1800" lang="en-US">
                <a:solidFill>
                  <a:srgbClr val="000000"/>
                </a:solidFill>
              </a:rPr>
              <a:t>f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t</a:t>
            </a:r>
            <a:r>
              <a:rPr altLang="el" sz="1800" lang="en-US">
                <a:solidFill>
                  <a:srgbClr val="000000"/>
                </a:solidFill>
              </a:rPr>
              <a:t>h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 </a:t>
            </a:r>
            <a:r>
              <a:rPr altLang="el" sz="1800" lang="en-US">
                <a:solidFill>
                  <a:srgbClr val="000000"/>
                </a:solidFill>
              </a:rPr>
              <a:t>d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r>
              <a:rPr altLang="el" sz="1800" lang="en-US">
                <a:solidFill>
                  <a:srgbClr val="000000"/>
                </a:solidFill>
              </a:rPr>
              <a:t>v</a:t>
            </a:r>
            <a:r>
              <a:rPr altLang="el" sz="1800" lang="en-US">
                <a:solidFill>
                  <a:srgbClr val="000000"/>
                </a:solidFill>
              </a:rPr>
              <a:t>i</a:t>
            </a:r>
            <a:r>
              <a:rPr altLang="el" sz="1800" lang="en-US">
                <a:solidFill>
                  <a:srgbClr val="000000"/>
                </a:solidFill>
              </a:rPr>
              <a:t>c</a:t>
            </a:r>
            <a:r>
              <a:rPr altLang="el" sz="1800" lang="en-US">
                <a:solidFill>
                  <a:srgbClr val="000000"/>
                </a:solidFill>
              </a:rPr>
              <a:t>e</a:t>
            </a:r>
            <a:endParaRPr sz="1800" lang="el-GR">
              <a:solidFill>
                <a:srgbClr val="000000"/>
              </a:solidFill>
            </a:endParaRPr>
          </a:p>
        </p:txBody>
      </p:sp>
      <p:cxnSp>
        <p:nvCxnSpPr>
          <p:cNvPr id="3145750" name=""/>
          <p:cNvCxnSpPr>
            <a:cxnSpLocks/>
          </p:cNvCxnSpPr>
          <p:nvPr/>
        </p:nvCxnSpPr>
        <p:spPr>
          <a:xfrm>
            <a:off x="8265044" y="3049174"/>
            <a:ext cx="525445" cy="2483909"/>
          </a:xfrm>
          <a:prstGeom prst="line"/>
          <a:solidFill>
            <a:srgbClr val="FFFFFF"/>
          </a:solidFill>
          <a:ln w="25400">
            <a:solidFill>
              <a:srgbClr val="666666"/>
            </a:solidFill>
          </a:ln>
        </p:spPr>
      </p:cxnSp>
      <p:cxnSp>
        <p:nvCxnSpPr>
          <p:cNvPr id="3145751" name=""/>
          <p:cNvCxnSpPr>
            <a:cxnSpLocks/>
          </p:cNvCxnSpPr>
          <p:nvPr/>
        </p:nvCxnSpPr>
        <p:spPr>
          <a:xfrm flipH="1">
            <a:off x="6940175" y="3101476"/>
            <a:ext cx="275830" cy="2401331"/>
          </a:xfrm>
          <a:prstGeom prst="line"/>
          <a:solidFill>
            <a:srgbClr val="FFFFFF"/>
          </a:solidFill>
          <a:ln w="25400">
            <a:solidFill>
              <a:srgbClr val="666666"/>
            </a:solidFill>
          </a:ln>
        </p:spPr>
      </p:cxnSp>
      <p:cxnSp>
        <p:nvCxnSpPr>
          <p:cNvPr id="3145752" name=""/>
          <p:cNvCxnSpPr>
            <a:cxnSpLocks/>
          </p:cNvCxnSpPr>
          <p:nvPr/>
        </p:nvCxnSpPr>
        <p:spPr>
          <a:xfrm flipH="1" flipV="0">
            <a:off x="6229379" y="5761585"/>
            <a:ext cx="1520677" cy="282047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 rot="0">
            <a:off x="520876" y="4904302"/>
            <a:ext cx="1166566" cy="116792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"/>
          <p:cNvSpPr>
            <a:spLocks noGrp="1"/>
          </p:cNvSpPr>
          <p:nvPr>
            <p:ph type="title"/>
          </p:nvPr>
        </p:nvSpPr>
        <p:spPr>
          <a:xfrm>
            <a:off x="2628900" y="306140"/>
            <a:ext cx="7886700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70" name="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894008"/>
          </a:xfrm>
        </p:spPr>
        <p:txBody>
          <a:bodyPr>
            <a:normAutofit/>
          </a:bodyPr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Reduces electronic waste by giving old devices a new purpose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Cost-effective: avoids buying new equipment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Environmentally responsible, supports sustainability and circular economy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Encourages creativity and innovation in adapting devices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✅ Extends device lifespan, making the most of existing resources</a:t>
            </a:r>
            <a:endParaRPr lang="el-GR"/>
          </a:p>
        </p:txBody>
      </p:sp>
      <p:sp>
        <p:nvSpPr>
          <p:cNvPr id="1048671" name="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5059168"/>
          </a:xfrm>
        </p:spPr>
        <p:txBody>
          <a:bodyPr>
            <a:normAutofit/>
          </a:bodyPr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⚠️ Battery degradation: old devices may have shorter battery life or overheat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⚠️ Hardware limitations: lower resolution, storage, or processing speed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⚠️ Security risks: older devices may lack software updates or patches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⚠️ Setup required: configuring apps and mounts may be time-consuming</a:t>
            </a:r>
            <a:endParaRPr lang="el-GR"/>
          </a:p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0" sz="28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⚠️ Limited lifespan: eventually devices fail and need proper disposal</a:t>
            </a:r>
            <a:endParaRPr lang="el-G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"/>
          <p:cNvSpPr>
            <a:spLocks noGrp="1"/>
          </p:cNvSpPr>
          <p:nvPr>
            <p:ph type="title"/>
          </p:nvPr>
        </p:nvSpPr>
        <p:spPr>
          <a:xfrm>
            <a:off x="1724517" y="500062"/>
            <a:ext cx="7886700" cy="1325563"/>
          </a:xfrm>
        </p:spPr>
        <p:txBody>
          <a:bodyPr/>
          <a:p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ling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44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73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l-GR"/>
              <a:t>Recycling involves breaking down electronic devices into their constituent raw materials, such as metals, plastics, and glass.</a:t>
            </a:r>
            <a:endParaRPr lang="el-GR"/>
          </a:p>
          <a:p>
            <a:r>
              <a:rPr lang="el-GR"/>
              <a:t>Original functionality is lost in the process.</a:t>
            </a:r>
            <a:endParaRPr lang="el-GR"/>
          </a:p>
          <a:p>
            <a:r>
              <a:rPr lang="el-GR"/>
              <a:t>Typically applied to end-of-life electronics that cannot be reused due to damage or obsolescence.</a:t>
            </a:r>
            <a:endParaRPr lang="el-GR"/>
          </a:p>
          <a:p>
            <a:r>
              <a:rPr lang="el-GR"/>
              <a:t>Helps recover valuable materials for use in new products.</a:t>
            </a:r>
            <a:endParaRPr lang="el-G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>
            <a:spLocks noGrp="1"/>
          </p:cNvSpPr>
          <p:nvPr>
            <p:ph type="title"/>
          </p:nvPr>
        </p:nvSpPr>
        <p:spPr>
          <a:xfrm>
            <a:off x="1107648" y="188755"/>
            <a:ext cx="8817597" cy="1325563"/>
          </a:xfrm>
        </p:spPr>
        <p:txBody>
          <a:bodyPr/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95" name=""/>
          <p:cNvSpPr txBox="1"/>
          <p:nvPr/>
        </p:nvSpPr>
        <p:spPr>
          <a:xfrm>
            <a:off x="125492" y="1803409"/>
            <a:ext cx="8872980" cy="4434839"/>
          </a:xfrm>
          <a:prstGeom prst="rect"/>
        </p:spPr>
        <p:txBody>
          <a:bodyPr rtlCol="0" wrap="square">
            <a:spAutoFit/>
          </a:bodyPr>
          <a:p>
            <a:pPr indent="0" marL="0">
              <a:buNone/>
            </a:pPr>
            <a:r>
              <a:rPr sz="3200" lang="el">
                <a:solidFill>
                  <a:srgbClr val="000000"/>
                </a:solidFill>
              </a:rPr>
              <a:t>🔷</a:t>
            </a:r>
            <a:r>
              <a:rPr sz="3200" lang="el-GR">
                <a:solidFill>
                  <a:srgbClr val="000000"/>
                </a:solidFill>
              </a:rPr>
              <a:t>Electronic waste (e-waste) = </a:t>
            </a:r>
            <a:r>
              <a:rPr altLang="el" sz="3200" lang="en-US">
                <a:solidFill>
                  <a:srgbClr val="000000"/>
                </a:solidFill>
              </a:rPr>
              <a:t>D</a:t>
            </a:r>
            <a:r>
              <a:rPr sz="3200" lang="el-GR">
                <a:solidFill>
                  <a:srgbClr val="000000"/>
                </a:solidFill>
              </a:rPr>
              <a:t>iscarded </a:t>
            </a:r>
            <a:r>
              <a:rPr altLang="el" sz="3200" lang="en-US">
                <a:solidFill>
                  <a:srgbClr val="000000"/>
                </a:solidFill>
              </a:rPr>
              <a:t>E</a:t>
            </a:r>
            <a:r>
              <a:rPr sz="3200" lang="el-GR">
                <a:solidFill>
                  <a:srgbClr val="000000"/>
                </a:solidFill>
              </a:rPr>
              <a:t>lectrical or </a:t>
            </a:r>
            <a:r>
              <a:rPr altLang="el" sz="3200" lang="en-US">
                <a:solidFill>
                  <a:srgbClr val="000000"/>
                </a:solidFill>
              </a:rPr>
              <a:t>E</a:t>
            </a:r>
            <a:r>
              <a:rPr sz="3200" lang="el-GR">
                <a:solidFill>
                  <a:srgbClr val="000000"/>
                </a:solidFill>
              </a:rPr>
              <a:t>lectronic </a:t>
            </a:r>
            <a:r>
              <a:rPr altLang="el" sz="3200" lang="en-US">
                <a:solidFill>
                  <a:srgbClr val="000000"/>
                </a:solidFill>
              </a:rPr>
              <a:t>D</a:t>
            </a:r>
            <a:r>
              <a:rPr sz="3200" lang="el-GR">
                <a:solidFill>
                  <a:srgbClr val="000000"/>
                </a:solidFill>
              </a:rPr>
              <a:t>evices</a:t>
            </a:r>
            <a:endParaRPr sz="3200" lang="el-GR">
              <a:solidFill>
                <a:srgbClr val="000000"/>
              </a:solidFill>
            </a:endParaRPr>
          </a:p>
          <a:p>
            <a:pPr indent="0" marL="0">
              <a:buNone/>
            </a:pPr>
            <a:r>
              <a:rPr sz="3200" lang="el-GR">
                <a:solidFill>
                  <a:srgbClr val="000000"/>
                </a:solidFill>
              </a:rPr>
              <a:t>
</a:t>
            </a:r>
            <a:r>
              <a:rPr sz="3200" lang="el">
                <a:solidFill>
                  <a:srgbClr val="000000"/>
                </a:solidFill>
              </a:rPr>
              <a:t>🔷</a:t>
            </a:r>
            <a:r>
              <a:rPr sz="3200" lang="el-GR">
                <a:solidFill>
                  <a:srgbClr val="000000"/>
                </a:solidFill>
              </a:rPr>
              <a:t>Also called Waste Electrical and Electronic Equipment (WEEE)</a:t>
            </a:r>
            <a:endParaRPr sz="3200" lang="el-GR">
              <a:solidFill>
                <a:srgbClr val="000000"/>
              </a:solidFill>
            </a:endParaRPr>
          </a:p>
          <a:p>
            <a:pPr indent="0" marL="0">
              <a:buNone/>
            </a:pPr>
            <a:r>
              <a:rPr sz="3200" lang="el-GR">
                <a:solidFill>
                  <a:srgbClr val="000000"/>
                </a:solidFill>
              </a:rPr>
              <a:t>
</a:t>
            </a:r>
            <a:r>
              <a:rPr sz="3200" lang="el">
                <a:solidFill>
                  <a:srgbClr val="000000"/>
                </a:solidFill>
              </a:rPr>
              <a:t>🔷</a:t>
            </a:r>
            <a:r>
              <a:rPr sz="3200" lang="el-GR">
                <a:solidFill>
                  <a:srgbClr val="000000"/>
                </a:solidFill>
              </a:rPr>
              <a:t>Contains valuable materials + hazardous substances
</a:t>
            </a:r>
            <a:endParaRPr sz="3200" lang="el-GR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"/>
          <p:cNvSpPr>
            <a:spLocks noGrp="1"/>
          </p:cNvSpPr>
          <p:nvPr>
            <p:ph type="title"/>
          </p:nvPr>
        </p:nvSpPr>
        <p:spPr>
          <a:xfrm>
            <a:off x="2455094" y="376922"/>
            <a:ext cx="7886700" cy="1325563"/>
          </a:xfrm>
        </p:spPr>
        <p:txBody>
          <a:bodyPr/>
          <a:p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B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i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c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 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F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t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u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r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1" sz="4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75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l-GR"/>
              <a:t>Breaks devices into raw materials (metal, plastic, glass).</a:t>
            </a:r>
            <a:endParaRPr lang="el-GR"/>
          </a:p>
          <a:p>
            <a:r>
              <a:rPr lang="el-GR"/>
              <a:t>Destroys the original product functionality.</a:t>
            </a:r>
            <a:endParaRPr lang="el-GR"/>
          </a:p>
          <a:p>
            <a:r>
              <a:rPr lang="el-GR"/>
              <a:t>Requires industrial processing and energy.</a:t>
            </a:r>
            <a:endParaRPr lang="el-GR"/>
          </a:p>
          <a:p>
            <a:r>
              <a:rPr lang="el-GR"/>
              <a:t>Focuses on material recovery, not product reuse.</a:t>
            </a:r>
            <a:endParaRPr lang="el-G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Example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77" name=""/>
          <p:cNvSpPr>
            <a:spLocks noGrp="1"/>
          </p:cNvSpPr>
          <p:nvPr>
            <p:ph idx="1"/>
          </p:nvPr>
        </p:nvSpPr>
        <p:spPr/>
        <p:txBody>
          <a:bodyPr/>
          <a:p>
            <a:pPr indent="0" marL="0">
              <a:buNone/>
            </a:pPr>
            <a:r>
              <a:rPr altLang="el" lang="el"/>
              <a:t>👩</a:t>
            </a:r>
            <a:r>
              <a:rPr altLang="el" lang="en-US"/>
              <a:t>U</a:t>
            </a:r>
            <a:r>
              <a:rPr altLang="el" lang="en-US"/>
              <a:t>s</a:t>
            </a:r>
            <a:r>
              <a:rPr altLang="el" lang="en-US"/>
              <a:t>e</a:t>
            </a:r>
            <a:r>
              <a:rPr altLang="el" lang="en-US"/>
              <a:t>r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i</a:t>
            </a:r>
            <a:r>
              <a:rPr altLang="el" lang="en-US"/>
              <a:t>s</a:t>
            </a:r>
            <a:r>
              <a:rPr altLang="el" lang="en-US"/>
              <a:t>c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d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n</a:t>
            </a:r>
            <a:r>
              <a:rPr altLang="el" lang="en-US"/>
              <a:t> </a:t>
            </a:r>
            <a:r>
              <a:rPr altLang="el" lang="en-US"/>
              <a:t>o</a:t>
            </a:r>
            <a:r>
              <a:rPr altLang="el" lang="en-US"/>
              <a:t>l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t</a:t>
            </a:r>
            <a:r>
              <a:rPr altLang="el" lang="en-US"/>
              <a:t>o</a:t>
            </a:r>
            <a:r>
              <a:rPr altLang="el" lang="en-US"/>
              <a:t> 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c</a:t>
            </a:r>
            <a:r>
              <a:rPr altLang="el" lang="en-US"/>
              <a:t>y</a:t>
            </a:r>
            <a:r>
              <a:rPr altLang="el" lang="en-US"/>
              <a:t>c</a:t>
            </a:r>
            <a:r>
              <a:rPr altLang="el" lang="en-US"/>
              <a:t>l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g</a:t>
            </a:r>
            <a:endParaRPr lang="el-GR"/>
          </a:p>
          <a:p>
            <a:pPr indent="0" marL="0">
              <a:buNone/>
            </a:pPr>
            <a:r>
              <a:rPr altLang="el" lang="el"/>
              <a:t>📱</a:t>
            </a:r>
            <a:r>
              <a:rPr altLang="el" lang="el"/>
              <a:t>♻️</a:t>
            </a:r>
            <a:r>
              <a:rPr altLang="el" lang="en-US"/>
              <a:t> 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g</a:t>
            </a:r>
            <a:r>
              <a:rPr altLang="el" lang="en-US"/>
              <a:t>o</a:t>
            </a:r>
            <a:r>
              <a:rPr altLang="el" lang="en-US"/>
              <a:t>e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t</a:t>
            </a:r>
            <a:r>
              <a:rPr altLang="el" lang="en-US"/>
              <a:t>o</a:t>
            </a:r>
            <a:r>
              <a:rPr altLang="el" lang="en-US"/>
              <a:t> 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c</a:t>
            </a:r>
            <a:r>
              <a:rPr altLang="el" lang="en-US"/>
              <a:t>y</a:t>
            </a:r>
            <a:r>
              <a:rPr altLang="el" lang="en-US"/>
              <a:t>c</a:t>
            </a:r>
            <a:r>
              <a:rPr altLang="el" lang="en-US"/>
              <a:t>l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g</a:t>
            </a:r>
            <a:r>
              <a:rPr altLang="el" lang="en-US"/>
              <a:t> </a:t>
            </a:r>
            <a:r>
              <a:rPr altLang="el" lang="en-US"/>
              <a:t>U</a:t>
            </a:r>
            <a:r>
              <a:rPr altLang="el" lang="en-US"/>
              <a:t>n</a:t>
            </a:r>
            <a:r>
              <a:rPr altLang="el" lang="en-US"/>
              <a:t>i</a:t>
            </a:r>
            <a:r>
              <a:rPr altLang="el" lang="en-US"/>
              <a:t>t</a:t>
            </a:r>
            <a:r>
              <a:rPr altLang="el" lang="en-US"/>
              <a:t> </a:t>
            </a:r>
            <a:r>
              <a:rPr altLang="el" lang="en-US"/>
              <a:t>w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i</a:t>
            </a:r>
            <a:r>
              <a:rPr altLang="el" lang="en-US"/>
              <a:t>t</a:t>
            </a:r>
            <a:r>
              <a:rPr altLang="el" lang="en-US"/>
              <a:t> </a:t>
            </a:r>
            <a:r>
              <a:rPr altLang="el" lang="en-US"/>
              <a:t>i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i</a:t>
            </a:r>
            <a:r>
              <a:rPr altLang="el" lang="en-US"/>
              <a:t>s</a:t>
            </a:r>
            <a:r>
              <a:rPr altLang="el" lang="en-US"/>
              <a:t>m</a:t>
            </a:r>
            <a:r>
              <a:rPr altLang="el" lang="en-US"/>
              <a:t>a</a:t>
            </a:r>
            <a:r>
              <a:rPr altLang="el" lang="en-US"/>
              <a:t>n</a:t>
            </a:r>
            <a:r>
              <a:rPr altLang="el" lang="en-US"/>
              <a:t>d</a:t>
            </a:r>
            <a:r>
              <a:rPr altLang="el" lang="en-US"/>
              <a:t>l</a:t>
            </a:r>
            <a:r>
              <a:rPr altLang="el" lang="en-US"/>
              <a:t>e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n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s</a:t>
            </a:r>
            <a:r>
              <a:rPr altLang="el" lang="en-US"/>
              <a:t>o</a:t>
            </a:r>
            <a:r>
              <a:rPr altLang="el" lang="en-US"/>
              <a:t>r</a:t>
            </a:r>
            <a:r>
              <a:rPr altLang="el" lang="en-US"/>
              <a:t>t</a:t>
            </a:r>
            <a:r>
              <a:rPr altLang="el" lang="en-US"/>
              <a:t>e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t</a:t>
            </a:r>
            <a:r>
              <a:rPr altLang="el" lang="en-US"/>
              <a:t>o</a:t>
            </a:r>
            <a:r>
              <a:rPr altLang="el" lang="en-US"/>
              <a:t> 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c</a:t>
            </a:r>
            <a:r>
              <a:rPr altLang="el" lang="en-US"/>
              <a:t>y</a:t>
            </a:r>
            <a:r>
              <a:rPr altLang="el" lang="en-US"/>
              <a:t>c</a:t>
            </a:r>
            <a:r>
              <a:rPr altLang="el" lang="en-US"/>
              <a:t>l</a:t>
            </a:r>
            <a:r>
              <a:rPr altLang="el" lang="en-US"/>
              <a:t>a</a:t>
            </a:r>
            <a:r>
              <a:rPr altLang="el" lang="en-US"/>
              <a:t>b</a:t>
            </a:r>
            <a:r>
              <a:rPr altLang="el" lang="en-US"/>
              <a:t>l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n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n</a:t>
            </a:r>
            <a:r>
              <a:rPr altLang="el" lang="en-US"/>
              <a:t>o</a:t>
            </a:r>
            <a:r>
              <a:rPr altLang="el" lang="en-US"/>
              <a:t>n</a:t>
            </a:r>
            <a:r>
              <a:rPr altLang="el" lang="en-US"/>
              <a:t> 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c</a:t>
            </a:r>
            <a:r>
              <a:rPr altLang="el" lang="en-US"/>
              <a:t>y</a:t>
            </a:r>
            <a:r>
              <a:rPr altLang="el" lang="en-US"/>
              <a:t>c</a:t>
            </a:r>
            <a:r>
              <a:rPr altLang="el" lang="en-US"/>
              <a:t>l</a:t>
            </a:r>
            <a:r>
              <a:rPr altLang="el" lang="en-US"/>
              <a:t>a</a:t>
            </a:r>
            <a:r>
              <a:rPr altLang="el" lang="en-US"/>
              <a:t>b</a:t>
            </a:r>
            <a:r>
              <a:rPr altLang="el" lang="en-US"/>
              <a:t>l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w</a:t>
            </a:r>
            <a:r>
              <a:rPr altLang="el" lang="en-US"/>
              <a:t>a</a:t>
            </a:r>
            <a:r>
              <a:rPr altLang="el" lang="en-US"/>
              <a:t>s</a:t>
            </a:r>
            <a:r>
              <a:rPr altLang="el" lang="en-US"/>
              <a:t>t</a:t>
            </a:r>
            <a:r>
              <a:rPr altLang="el" lang="en-US"/>
              <a:t>e</a:t>
            </a:r>
            <a:endParaRPr lang="el-GR"/>
          </a:p>
          <a:p>
            <a:pPr indent="0" marL="0">
              <a:buNone/>
            </a:pPr>
            <a:r>
              <a:rPr altLang="el" lang="el"/>
              <a:t>🔧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c</a:t>
            </a:r>
            <a:r>
              <a:rPr altLang="el" lang="en-US"/>
              <a:t>y</a:t>
            </a:r>
            <a:r>
              <a:rPr altLang="el" lang="en-US"/>
              <a:t>c</a:t>
            </a:r>
            <a:r>
              <a:rPr altLang="el" lang="en-US"/>
              <a:t>l</a:t>
            </a:r>
            <a:r>
              <a:rPr altLang="el" lang="en-US"/>
              <a:t>a</a:t>
            </a:r>
            <a:r>
              <a:rPr altLang="el" lang="en-US"/>
              <a:t>b</a:t>
            </a:r>
            <a:r>
              <a:rPr altLang="el" lang="en-US"/>
              <a:t>l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m</a:t>
            </a:r>
            <a:r>
              <a:rPr altLang="el" lang="en-US"/>
              <a:t>a</a:t>
            </a:r>
            <a:r>
              <a:rPr altLang="el" lang="en-US"/>
              <a:t>t</a:t>
            </a:r>
            <a:r>
              <a:rPr altLang="el" lang="en-US"/>
              <a:t>e</a:t>
            </a:r>
            <a:r>
              <a:rPr altLang="el" lang="en-US"/>
              <a:t>r</a:t>
            </a:r>
            <a:r>
              <a:rPr altLang="el" lang="en-US"/>
              <a:t>i</a:t>
            </a:r>
            <a:r>
              <a:rPr altLang="el" lang="en-US"/>
              <a:t>a</a:t>
            </a:r>
            <a:r>
              <a:rPr altLang="el" lang="en-US"/>
              <a:t>l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u</a:t>
            </a:r>
            <a:r>
              <a:rPr altLang="el" lang="en-US"/>
              <a:t>s</a:t>
            </a:r>
            <a:r>
              <a:rPr altLang="el" lang="en-US"/>
              <a:t>e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t</a:t>
            </a:r>
            <a:r>
              <a:rPr altLang="el" lang="en-US"/>
              <a:t>o</a:t>
            </a:r>
            <a:r>
              <a:rPr altLang="el" lang="en-US"/>
              <a:t> </a:t>
            </a:r>
            <a:r>
              <a:rPr altLang="el" lang="en-US"/>
              <a:t>m</a:t>
            </a:r>
            <a:r>
              <a:rPr altLang="el" lang="en-US"/>
              <a:t>a</a:t>
            </a:r>
            <a:r>
              <a:rPr altLang="el" lang="en-US"/>
              <a:t>k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g</a:t>
            </a:r>
            <a:r>
              <a:rPr altLang="el" lang="en-US"/>
              <a:t> </a:t>
            </a:r>
            <a:r>
              <a:rPr altLang="el" lang="en-US"/>
              <a:t>n</a:t>
            </a:r>
            <a:r>
              <a:rPr altLang="el" lang="en-US"/>
              <a:t>e</a:t>
            </a:r>
            <a:r>
              <a:rPr altLang="el" lang="en-US"/>
              <a:t>w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p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t</a:t>
            </a:r>
            <a:r>
              <a:rPr altLang="el" lang="en-US"/>
              <a:t>s</a:t>
            </a:r>
            <a:endParaRPr lang="el-GR"/>
          </a:p>
          <a:p>
            <a:pPr indent="0" marL="0">
              <a:buNone/>
            </a:pPr>
            <a:r>
              <a:rPr altLang="el" lang="el"/>
              <a:t>📱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n</a:t>
            </a:r>
            <a:r>
              <a:rPr altLang="el" lang="en-US"/>
              <a:t>e</a:t>
            </a:r>
            <a:r>
              <a:rPr altLang="el" lang="en-US"/>
              <a:t>w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p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t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u</a:t>
            </a:r>
            <a:r>
              <a:rPr altLang="el" lang="en-US"/>
              <a:t>s</a:t>
            </a:r>
            <a:r>
              <a:rPr altLang="el" lang="en-US"/>
              <a:t>e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t</a:t>
            </a:r>
            <a:r>
              <a:rPr altLang="el" lang="en-US"/>
              <a:t>o</a:t>
            </a:r>
            <a:r>
              <a:rPr altLang="el" lang="en-US"/>
              <a:t> </a:t>
            </a:r>
            <a:r>
              <a:rPr altLang="el" lang="en-US"/>
              <a:t>m</a:t>
            </a:r>
            <a:r>
              <a:rPr altLang="el" lang="en-US"/>
              <a:t>a</a:t>
            </a:r>
            <a:r>
              <a:rPr altLang="el" lang="en-US"/>
              <a:t>k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r>
              <a:rPr altLang="el" lang="en-US"/>
              <a:t>s</a:t>
            </a:r>
            <a:endParaRPr lang="el-GR"/>
          </a:p>
          <a:p>
            <a:pPr indent="0" marL="0">
              <a:buNone/>
            </a:pPr>
            <a:r>
              <a:rPr altLang="el" lang="el"/>
              <a:t>🎁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e</a:t>
            </a:r>
            <a:r>
              <a:rPr altLang="el" lang="en-US"/>
              <a:t> </a:t>
            </a:r>
            <a:r>
              <a:rPr altLang="el" lang="en-US"/>
              <a:t>u</a:t>
            </a:r>
            <a:r>
              <a:rPr altLang="el" lang="en-US"/>
              <a:t>s</a:t>
            </a:r>
            <a:r>
              <a:rPr altLang="el" lang="en-US"/>
              <a:t>e</a:t>
            </a:r>
            <a:r>
              <a:rPr altLang="el" lang="en-US"/>
              <a:t>r</a:t>
            </a:r>
            <a:r>
              <a:rPr altLang="el" lang="en-US"/>
              <a:t> </a:t>
            </a:r>
            <a:r>
              <a:rPr altLang="el" lang="en-US"/>
              <a:t>p</a:t>
            </a:r>
            <a:r>
              <a:rPr altLang="el" lang="en-US"/>
              <a:t>u</a:t>
            </a:r>
            <a:r>
              <a:rPr altLang="el" lang="en-US"/>
              <a:t>r</a:t>
            </a:r>
            <a:r>
              <a:rPr altLang="el" lang="en-US"/>
              <a:t>c</a:t>
            </a:r>
            <a:r>
              <a:rPr altLang="el" lang="en-US"/>
              <a:t>h</a:t>
            </a:r>
            <a:r>
              <a:rPr altLang="el" lang="en-US"/>
              <a:t>a</a:t>
            </a:r>
            <a:r>
              <a:rPr altLang="el" lang="en-US"/>
              <a:t>s</a:t>
            </a:r>
            <a:r>
              <a:rPr altLang="el" lang="en-US"/>
              <a:t>e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a</a:t>
            </a:r>
            <a:r>
              <a:rPr altLang="el" lang="en-US"/>
              <a:t> </a:t>
            </a:r>
            <a:r>
              <a:rPr altLang="el" lang="en-US"/>
              <a:t>n</a:t>
            </a:r>
            <a:r>
              <a:rPr altLang="el" lang="en-US"/>
              <a:t>e</a:t>
            </a:r>
            <a:r>
              <a:rPr altLang="el" lang="en-US"/>
              <a:t>w</a:t>
            </a:r>
            <a:r>
              <a:rPr altLang="el" lang="en-US"/>
              <a:t> </a:t>
            </a:r>
            <a:r>
              <a:rPr altLang="el" lang="en-US"/>
              <a:t>d</a:t>
            </a:r>
            <a:r>
              <a:rPr altLang="el" lang="en-US"/>
              <a:t>e</a:t>
            </a:r>
            <a:r>
              <a:rPr altLang="el" lang="en-US"/>
              <a:t>v</a:t>
            </a:r>
            <a:r>
              <a:rPr altLang="el" lang="en-US"/>
              <a:t>i</a:t>
            </a:r>
            <a:r>
              <a:rPr altLang="el" lang="en-US"/>
              <a:t>c</a:t>
            </a:r>
            <a:r>
              <a:rPr altLang="el" lang="en-US"/>
              <a:t>e</a:t>
            </a:r>
            <a:endParaRPr lang="el-GR"/>
          </a:p>
          <a:p>
            <a:endParaRPr lang="el-GR"/>
          </a:p>
          <a:p>
            <a:endParaRPr lang="el-GR"/>
          </a:p>
          <a:p>
            <a:endParaRPr lang="el-G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CD"/>
        </a:solidFill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94121" y="5427373"/>
            <a:ext cx="746472" cy="734998"/>
          </a:xfrm>
          <a:prstGeom prst="rect"/>
        </p:spPr>
      </p:pic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457459" y="92226"/>
            <a:ext cx="969445" cy="1301991"/>
          </a:xfrm>
          <a:prstGeom prst="rect"/>
        </p:spPr>
      </p:pic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03708" y="2754021"/>
            <a:ext cx="688178" cy="1006646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5846550" y="371611"/>
            <a:ext cx="754144" cy="743222"/>
          </a:xfrm>
          <a:prstGeom prst="rect"/>
        </p:spPr>
      </p:pic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5914440" y="2059776"/>
            <a:ext cx="618362" cy="694245"/>
          </a:xfrm>
          <a:prstGeom prst="rect"/>
        </p:spPr>
      </p:pic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0">
            <a:off x="6338589" y="5297648"/>
            <a:ext cx="479317" cy="878119"/>
          </a:xfrm>
          <a:prstGeom prst="rect"/>
        </p:spPr>
      </p:pic>
      <p:sp>
        <p:nvSpPr>
          <p:cNvPr id="1048678" name=""/>
          <p:cNvSpPr txBox="1"/>
          <p:nvPr/>
        </p:nvSpPr>
        <p:spPr>
          <a:xfrm>
            <a:off x="2179991" y="3008900"/>
            <a:ext cx="3786292" cy="9296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1" sz="28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pPr algn="ctr"/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sz="28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cxnSp>
        <p:nvCxnSpPr>
          <p:cNvPr id="3145753" name=""/>
          <p:cNvCxnSpPr>
            <a:cxnSpLocks/>
          </p:cNvCxnSpPr>
          <p:nvPr/>
        </p:nvCxnSpPr>
        <p:spPr>
          <a:xfrm flipV="1">
            <a:off x="1815750" y="903938"/>
            <a:ext cx="1353566" cy="12383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79" name=""/>
          <p:cNvSpPr txBox="1"/>
          <p:nvPr/>
        </p:nvSpPr>
        <p:spPr>
          <a:xfrm>
            <a:off x="594121" y="6205190"/>
            <a:ext cx="995531" cy="396241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80" name=""/>
          <p:cNvSpPr txBox="1"/>
          <p:nvPr/>
        </p:nvSpPr>
        <p:spPr>
          <a:xfrm>
            <a:off x="-163515" y="3716967"/>
            <a:ext cx="2411493" cy="7010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l" sz="2000" lang="en-US">
                <a:solidFill>
                  <a:srgbClr val="000000"/>
                </a:solidFill>
                <a:latin typeface="Arial"/>
              </a:rPr>
              <a:t>O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d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t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r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o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D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v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cxnSp>
        <p:nvCxnSpPr>
          <p:cNvPr id="3145754" name=""/>
          <p:cNvCxnSpPr>
            <a:cxnSpLocks/>
          </p:cNvCxnSpPr>
          <p:nvPr/>
        </p:nvCxnSpPr>
        <p:spPr>
          <a:xfrm flipV="0">
            <a:off x="4589698" y="2041058"/>
            <a:ext cx="968153" cy="31041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55" name=""/>
          <p:cNvCxnSpPr>
            <a:cxnSpLocks/>
          </p:cNvCxnSpPr>
          <p:nvPr/>
        </p:nvCxnSpPr>
        <p:spPr>
          <a:xfrm flipV="0">
            <a:off x="6816899" y="2731117"/>
            <a:ext cx="686353" cy="446041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56" name=""/>
          <p:cNvCxnSpPr>
            <a:cxnSpLocks/>
          </p:cNvCxnSpPr>
          <p:nvPr/>
        </p:nvCxnSpPr>
        <p:spPr>
          <a:xfrm flipH="1" flipV="0">
            <a:off x="6957588" y="5082743"/>
            <a:ext cx="875744" cy="564174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57" name=""/>
          <p:cNvCxnSpPr>
            <a:cxnSpLocks/>
          </p:cNvCxnSpPr>
          <p:nvPr/>
        </p:nvCxnSpPr>
        <p:spPr>
          <a:xfrm flipH="1" flipV="1">
            <a:off x="1500582" y="5832650"/>
            <a:ext cx="1565572" cy="474916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58" name=""/>
          <p:cNvCxnSpPr>
            <a:cxnSpLocks/>
          </p:cNvCxnSpPr>
          <p:nvPr/>
        </p:nvCxnSpPr>
        <p:spPr>
          <a:xfrm flipH="0" flipV="1">
            <a:off x="4670355" y="670743"/>
            <a:ext cx="941375" cy="92131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81" name=""/>
          <p:cNvSpPr txBox="1"/>
          <p:nvPr/>
        </p:nvSpPr>
        <p:spPr>
          <a:xfrm>
            <a:off x="2963943" y="1500818"/>
            <a:ext cx="2146665" cy="3962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l" sz="2000" lang="en-US">
                <a:solidFill>
                  <a:srgbClr val="000000"/>
                </a:solidFill>
                <a:latin typeface="Arial"/>
              </a:rPr>
              <a:t>P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r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o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s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s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g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U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t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82" name=""/>
          <p:cNvSpPr txBox="1"/>
          <p:nvPr/>
        </p:nvSpPr>
        <p:spPr>
          <a:xfrm>
            <a:off x="6728913" y="319924"/>
            <a:ext cx="2026323" cy="7010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o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r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y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a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b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w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a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s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t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83" name=""/>
          <p:cNvSpPr txBox="1"/>
          <p:nvPr/>
        </p:nvSpPr>
        <p:spPr>
          <a:xfrm>
            <a:off x="5604946" y="1619310"/>
            <a:ext cx="2642331" cy="3962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l" sz="2000" lang="en-US">
                <a:solidFill>
                  <a:srgbClr val="000000"/>
                </a:solidFill>
                <a:latin typeface="Arial"/>
              </a:rPr>
              <a:t>R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y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a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b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l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w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a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s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t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684" name=""/>
          <p:cNvSpPr txBox="1"/>
          <p:nvPr/>
        </p:nvSpPr>
        <p:spPr>
          <a:xfrm>
            <a:off x="2873249" y="5146441"/>
            <a:ext cx="2328054" cy="3962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w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D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v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5887158" y="4891061"/>
            <a:ext cx="479317" cy="878119"/>
          </a:xfrm>
          <a:prstGeom prst="rect"/>
        </p:spPr>
      </p:pic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 rot="0">
            <a:off x="5499865" y="5344560"/>
            <a:ext cx="479317" cy="878119"/>
          </a:xfrm>
          <a:prstGeom prst="rect"/>
        </p:spPr>
      </p:pic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 rot="0" flipH="1">
            <a:off x="3209817" y="5617080"/>
            <a:ext cx="495283" cy="1117374"/>
          </a:xfrm>
          <a:prstGeom prst="rect"/>
        </p:spPr>
      </p:pic>
      <p:cxnSp>
        <p:nvCxnSpPr>
          <p:cNvPr id="3145759" name=""/>
          <p:cNvCxnSpPr>
            <a:cxnSpLocks/>
          </p:cNvCxnSpPr>
          <p:nvPr/>
        </p:nvCxnSpPr>
        <p:spPr>
          <a:xfrm flipH="1" flipV="0">
            <a:off x="3926246" y="6025214"/>
            <a:ext cx="1222203" cy="31469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85" name=""/>
          <p:cNvSpPr txBox="1"/>
          <p:nvPr/>
        </p:nvSpPr>
        <p:spPr>
          <a:xfrm>
            <a:off x="6335530" y="3950521"/>
            <a:ext cx="2813086" cy="10058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altLang="el" sz="2000" lang="en-US">
                <a:solidFill>
                  <a:srgbClr val="000000"/>
                </a:solidFill>
                <a:latin typeface="Arial"/>
              </a:rPr>
              <a:t>Electronic Parts Sorting and Subsystem Assembly Unit</a:t>
            </a:r>
            <a:endParaRPr sz="2000" lang="el-GR">
              <a:solidFill>
                <a:srgbClr val="000000"/>
              </a:solidFill>
            </a:endParaRPr>
          </a:p>
        </p:txBody>
      </p:sp>
      <p:cxnSp>
        <p:nvCxnSpPr>
          <p:cNvPr id="3145760" name=""/>
          <p:cNvCxnSpPr>
            <a:cxnSpLocks/>
          </p:cNvCxnSpPr>
          <p:nvPr/>
        </p:nvCxnSpPr>
        <p:spPr>
          <a:xfrm flipH="1" flipV="1">
            <a:off x="758062" y="4633631"/>
            <a:ext cx="109937" cy="710931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 rot="0">
            <a:off x="1042230" y="475129"/>
            <a:ext cx="765927" cy="874623"/>
          </a:xfrm>
          <a:prstGeom prst="rect"/>
        </p:spPr>
      </p:pic>
      <p:cxnSp>
        <p:nvCxnSpPr>
          <p:cNvPr id="3145761" name=""/>
          <p:cNvCxnSpPr>
            <a:cxnSpLocks/>
          </p:cNvCxnSpPr>
          <p:nvPr/>
        </p:nvCxnSpPr>
        <p:spPr>
          <a:xfrm flipV="1">
            <a:off x="808785" y="1555249"/>
            <a:ext cx="183738" cy="1009874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sp>
        <p:nvSpPr>
          <p:cNvPr id="1048686" name=""/>
          <p:cNvSpPr txBox="1"/>
          <p:nvPr/>
        </p:nvSpPr>
        <p:spPr>
          <a:xfrm>
            <a:off x="1091885" y="1500818"/>
            <a:ext cx="2176212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W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endParaRPr sz="2000" lang="el-GR">
              <a:solidFill>
                <a:srgbClr val="000000"/>
              </a:solidFill>
            </a:endParaRPr>
          </a:p>
        </p:txBody>
      </p:sp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 rot="0">
            <a:off x="7376293" y="2731117"/>
            <a:ext cx="1378943" cy="1380543"/>
          </a:xfrm>
          <a:prstGeom prst="rect"/>
        </p:spPr>
      </p:pic>
      <p:sp>
        <p:nvSpPr>
          <p:cNvPr id="1048687" name=""/>
          <p:cNvSpPr txBox="1"/>
          <p:nvPr/>
        </p:nvSpPr>
        <p:spPr>
          <a:xfrm>
            <a:off x="5368774" y="6205190"/>
            <a:ext cx="2328054" cy="3962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l" sz="2000" lang="en-US">
                <a:solidFill>
                  <a:srgbClr val="000000"/>
                </a:solidFill>
                <a:latin typeface="Arial"/>
              </a:rPr>
              <a:t>N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w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 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D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v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i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c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e</a:t>
            </a:r>
            <a:r>
              <a:rPr altLang="el" sz="2000" lang="en-US">
                <a:solidFill>
                  <a:srgbClr val="000000"/>
                </a:solidFill>
                <a:latin typeface="Arial"/>
              </a:rPr>
              <a:t>s</a:t>
            </a:r>
            <a:endParaRPr sz="2000" lang="el-GR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/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"/>
          <p:cNvSpPr>
            <a:spLocks noGrp="1"/>
          </p:cNvSpPr>
          <p:nvPr>
            <p:ph type="title"/>
          </p:nvPr>
        </p:nvSpPr>
        <p:spPr>
          <a:xfrm>
            <a:off x="2349042" y="329734"/>
            <a:ext cx="7886700" cy="1325563"/>
          </a:xfrm>
        </p:spPr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Pros and Cons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89" name="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l-GR"/>
              <a:t>✅ Recovers valuable raw materials</a:t>
            </a:r>
            <a:endParaRPr lang="el-GR"/>
          </a:p>
          <a:p>
            <a:r>
              <a:rPr lang="el-GR"/>
              <a:t>✅ Reduces demand for virgin resources</a:t>
            </a:r>
            <a:endParaRPr lang="el-GR"/>
          </a:p>
          <a:p>
            <a:r>
              <a:rPr lang="el-GR"/>
              <a:t>✅ Prevents hazardous waste</a:t>
            </a:r>
            <a:endParaRPr lang="el-GR"/>
          </a:p>
        </p:txBody>
      </p:sp>
      <p:sp>
        <p:nvSpPr>
          <p:cNvPr id="1048690" name="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l-GR"/>
              <a:t>⚠️ Energy-intensive process</a:t>
            </a:r>
            <a:endParaRPr lang="el-GR"/>
          </a:p>
          <a:p>
            <a:r>
              <a:rPr lang="el-GR"/>
              <a:t>⚠️ Original device functionality is lost</a:t>
            </a:r>
            <a:endParaRPr lang="el-GR"/>
          </a:p>
          <a:p>
            <a:r>
              <a:rPr lang="el-GR"/>
              <a:t>⚠️ Lower value retention compared to reuse</a:t>
            </a:r>
            <a:endParaRPr lang="el-G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Reuse &amp; Maintenance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92" name="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l-GR"/>
              <a:t>Reuse: Using devices or components again without modification, retaining most of their original value.</a:t>
            </a:r>
            <a:endParaRPr lang="el-GR"/>
          </a:p>
          <a:p>
            <a:r>
              <a:rPr lang="el-GR"/>
              <a:t>Maintenance for Reuse: Preparing devices for reuse by cleaning, testing, and minor repairs to maintain functionality at a medium value level.</a:t>
            </a:r>
            <a:endParaRPr lang="el-GR"/>
          </a:p>
          <a:p>
            <a:r>
              <a:rPr lang="el-GR"/>
              <a:t>Preferred when devices are still functional or repairable, minimizing environmental impact.</a:t>
            </a:r>
            <a:endParaRPr lang="el-G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"/>
          <p:cNvSpPr>
            <a:spLocks noGrp="1"/>
          </p:cNvSpPr>
          <p:nvPr>
            <p:ph type="title"/>
          </p:nvPr>
        </p:nvSpPr>
        <p:spPr>
          <a:xfrm>
            <a:off x="2125156" y="230343"/>
            <a:ext cx="7886700" cy="1325563"/>
          </a:xfrm>
        </p:spPr>
        <p:txBody>
          <a:bodyPr/>
          <a:p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B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i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c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 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F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a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t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u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r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e</a:t>
            </a:r>
            <a:r>
              <a:rPr altLang="el" b="0" sz="5400" i="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libri"/>
                <a:ea typeface="宋体"/>
                <a:cs typeface="Times New Roman"/>
              </a:rPr>
              <a:t>s</a:t>
            </a:r>
            <a:endParaRPr b="0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94" name=""/>
          <p:cNvSpPr>
            <a:spLocks noGrp="1"/>
          </p:cNvSpPr>
          <p:nvPr>
            <p:ph sz="half" idx="1"/>
          </p:nvPr>
        </p:nvSpPr>
        <p:spPr>
          <a:xfrm>
            <a:off x="628649" y="2344701"/>
            <a:ext cx="3886200" cy="4351338"/>
          </a:xfrm>
        </p:spPr>
        <p:txBody>
          <a:bodyPr/>
          <a:p>
            <a:r>
              <a:rPr lang="el-GR"/>
              <a:t>Devices used as-is without modifications</a:t>
            </a:r>
            <a:endParaRPr lang="el-GR"/>
          </a:p>
          <a:p>
            <a:r>
              <a:rPr lang="el-GR"/>
              <a:t>High value retention</a:t>
            </a:r>
            <a:endParaRPr lang="el-GR"/>
          </a:p>
          <a:p>
            <a:r>
              <a:rPr lang="el-GR"/>
              <a:t>Minimal processing</a:t>
            </a:r>
            <a:endParaRPr lang="el-GR"/>
          </a:p>
          <a:p>
            <a:r>
              <a:rPr lang="el-GR"/>
              <a:t>Extends device lifecycle</a:t>
            </a:r>
            <a:endParaRPr lang="el-GR"/>
          </a:p>
        </p:txBody>
      </p:sp>
      <p:sp>
        <p:nvSpPr>
          <p:cNvPr id="1048695" name=""/>
          <p:cNvSpPr>
            <a:spLocks noGrp="1"/>
          </p:cNvSpPr>
          <p:nvPr>
            <p:ph sz="half" idx="2"/>
          </p:nvPr>
        </p:nvSpPr>
        <p:spPr>
          <a:xfrm>
            <a:off x="4571999" y="2235325"/>
            <a:ext cx="3886200" cy="4351338"/>
          </a:xfrm>
        </p:spPr>
        <p:txBody>
          <a:bodyPr/>
          <a:p>
            <a:r>
              <a:rPr lang="el-GR"/>
              <a:t>Devices are cleaned, tested, and repaired if needed</a:t>
            </a:r>
            <a:endParaRPr lang="el-GR"/>
          </a:p>
          <a:p>
            <a:r>
              <a:rPr lang="el-GR"/>
              <a:t>Medium value retention</a:t>
            </a:r>
            <a:endParaRPr lang="el-GR"/>
          </a:p>
          <a:p>
            <a:r>
              <a:rPr lang="el-GR"/>
              <a:t>Slight processing required</a:t>
            </a:r>
            <a:endParaRPr lang="el-GR"/>
          </a:p>
          <a:p>
            <a:r>
              <a:rPr lang="el-GR"/>
              <a:t>Ensures safe and functional reuse</a:t>
            </a:r>
            <a:endParaRPr lang="el-GR"/>
          </a:p>
        </p:txBody>
      </p:sp>
      <p:sp>
        <p:nvSpPr>
          <p:cNvPr id="1048696" name=""/>
          <p:cNvSpPr txBox="1"/>
          <p:nvPr/>
        </p:nvSpPr>
        <p:spPr>
          <a:xfrm>
            <a:off x="785869" y="1695033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altLang="el" b="1" sz="2800" lang="en-US">
                <a:solidFill>
                  <a:srgbClr val="000000"/>
                </a:solidFill>
              </a:rPr>
              <a:t>R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r>
              <a:rPr altLang="el" b="1" sz="2800" lang="en-US">
                <a:solidFill>
                  <a:srgbClr val="000000"/>
                </a:solidFill>
              </a:rPr>
              <a:t>u</a:t>
            </a:r>
            <a:r>
              <a:rPr altLang="el" b="1" sz="2800" lang="en-US">
                <a:solidFill>
                  <a:srgbClr val="000000"/>
                </a:solidFill>
              </a:rPr>
              <a:t>s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endParaRPr b="1" sz="2800" lang="el-GR">
              <a:solidFill>
                <a:srgbClr val="000000"/>
              </a:solidFill>
            </a:endParaRPr>
          </a:p>
        </p:txBody>
      </p:sp>
      <p:sp>
        <p:nvSpPr>
          <p:cNvPr id="1048697" name=""/>
          <p:cNvSpPr txBox="1"/>
          <p:nvPr/>
        </p:nvSpPr>
        <p:spPr>
          <a:xfrm>
            <a:off x="4571999" y="1555907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altLang="el" b="1" sz="2800" lang="en-US">
                <a:solidFill>
                  <a:srgbClr val="000000"/>
                </a:solidFill>
              </a:rPr>
              <a:t>M</a:t>
            </a:r>
            <a:r>
              <a:rPr altLang="el" b="1" sz="2800" lang="en-US">
                <a:solidFill>
                  <a:srgbClr val="000000"/>
                </a:solidFill>
              </a:rPr>
              <a:t>a</a:t>
            </a:r>
            <a:r>
              <a:rPr altLang="el" b="1" sz="2800" lang="en-US">
                <a:solidFill>
                  <a:srgbClr val="000000"/>
                </a:solidFill>
              </a:rPr>
              <a:t>i</a:t>
            </a:r>
            <a:r>
              <a:rPr altLang="el" b="1" sz="2800" lang="en-US">
                <a:solidFill>
                  <a:srgbClr val="000000"/>
                </a:solidFill>
              </a:rPr>
              <a:t>n</a:t>
            </a:r>
            <a:r>
              <a:rPr altLang="el" b="1" sz="2800" lang="en-US">
                <a:solidFill>
                  <a:srgbClr val="000000"/>
                </a:solidFill>
              </a:rPr>
              <a:t>t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r>
              <a:rPr altLang="el" b="1" sz="2800" lang="en-US">
                <a:solidFill>
                  <a:srgbClr val="000000"/>
                </a:solidFill>
              </a:rPr>
              <a:t>n</a:t>
            </a:r>
            <a:r>
              <a:rPr altLang="el" b="1" sz="2800" lang="en-US">
                <a:solidFill>
                  <a:srgbClr val="000000"/>
                </a:solidFill>
              </a:rPr>
              <a:t>a</a:t>
            </a:r>
            <a:r>
              <a:rPr altLang="el" b="1" sz="2800" lang="en-US">
                <a:solidFill>
                  <a:srgbClr val="000000"/>
                </a:solidFill>
              </a:rPr>
              <a:t>n</a:t>
            </a:r>
            <a:r>
              <a:rPr altLang="el" b="1" sz="2800" lang="en-US">
                <a:solidFill>
                  <a:srgbClr val="000000"/>
                </a:solidFill>
              </a:rPr>
              <a:t>c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r>
              <a:rPr altLang="el" b="1" sz="2800" lang="en-US">
                <a:solidFill>
                  <a:srgbClr val="000000"/>
                </a:solidFill>
              </a:rPr>
              <a:t> </a:t>
            </a:r>
            <a:r>
              <a:rPr altLang="el" b="1" sz="2800" lang="en-US">
                <a:solidFill>
                  <a:srgbClr val="000000"/>
                </a:solidFill>
              </a:rPr>
              <a:t>f</a:t>
            </a:r>
            <a:r>
              <a:rPr altLang="el" b="1" sz="2800" lang="en-US">
                <a:solidFill>
                  <a:srgbClr val="000000"/>
                </a:solidFill>
              </a:rPr>
              <a:t>o</a:t>
            </a:r>
            <a:r>
              <a:rPr altLang="el" b="1" sz="2800" lang="en-US">
                <a:solidFill>
                  <a:srgbClr val="000000"/>
                </a:solidFill>
              </a:rPr>
              <a:t>r</a:t>
            </a:r>
            <a:r>
              <a:rPr altLang="el" b="1" sz="2800" lang="en-US">
                <a:solidFill>
                  <a:srgbClr val="000000"/>
                </a:solidFill>
              </a:rPr>
              <a:t> </a:t>
            </a:r>
            <a:r>
              <a:rPr altLang="el" b="1" sz="2800" lang="en-US">
                <a:solidFill>
                  <a:srgbClr val="000000"/>
                </a:solidFill>
              </a:rPr>
              <a:t>R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r>
              <a:rPr altLang="el" b="1" sz="2800" lang="en-US">
                <a:solidFill>
                  <a:srgbClr val="000000"/>
                </a:solidFill>
              </a:rPr>
              <a:t>u</a:t>
            </a:r>
            <a:r>
              <a:rPr altLang="el" b="1" sz="2800" lang="en-US">
                <a:solidFill>
                  <a:srgbClr val="000000"/>
                </a:solidFill>
              </a:rPr>
              <a:t>s</a:t>
            </a:r>
            <a:r>
              <a:rPr altLang="el" b="1" sz="2800" lang="en-US">
                <a:solidFill>
                  <a:srgbClr val="000000"/>
                </a:solidFill>
              </a:rPr>
              <a:t>e</a:t>
            </a:r>
            <a:endParaRPr b="1" sz="2800" lang="el-GR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Example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99" name="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r>
              <a:rPr sz="3200" lang="el"/>
              <a:t>👦</a:t>
            </a:r>
            <a:r>
              <a:rPr sz="3200" lang="el-GR"/>
              <a:t>Father has an old laptop that he no longer needs</a:t>
            </a:r>
            <a:endParaRPr sz="3200" lang="el-GR"/>
          </a:p>
          <a:p>
            <a:pPr indent="0" marL="0">
              <a:buNone/>
            </a:pPr>
            <a:r>
              <a:rPr sz="3200" lang="el-GR"/>
              <a:t>🔍 Laptop is inspected and tested to check if it still works</a:t>
            </a:r>
            <a:endParaRPr sz="3200" lang="el-GR"/>
          </a:p>
          <a:p>
            <a:pPr indent="0" marL="0">
              <a:buNone/>
            </a:pPr>
            <a:r>
              <a:rPr sz="3200" lang="el-GR"/>
              <a:t>🧼🔧 Basic maintenance is done (cleaning, new battery, software reset)</a:t>
            </a:r>
            <a:endParaRPr sz="3200" lang="el-GR"/>
          </a:p>
          <a:p>
            <a:pPr indent="0" marL="0">
              <a:buNone/>
            </a:pPr>
            <a:r>
              <a:rPr sz="3200" lang="el-GR"/>
              <a:t>✅ Laptop is restored and fully functional</a:t>
            </a:r>
            <a:endParaRPr sz="3200" lang="el-GR"/>
          </a:p>
          <a:p>
            <a:pPr indent="0" marL="0">
              <a:buNone/>
            </a:pPr>
            <a:r>
              <a:rPr sz="3200" lang="el-GR"/>
              <a:t>👩‍🎓 Laptop is passed on to the child for school projects and learning</a:t>
            </a:r>
            <a:endParaRPr sz="3200" lang="el-G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CD"/>
        </a:solidFill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47609" y="4821064"/>
            <a:ext cx="1001597" cy="1002760"/>
          </a:xfrm>
          <a:prstGeom prst="rect"/>
        </p:spPr>
      </p:pic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18629" y="1671217"/>
            <a:ext cx="1154782" cy="1333081"/>
          </a:xfrm>
          <a:prstGeom prst="rect"/>
        </p:spPr>
      </p:pic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3991889" y="538688"/>
            <a:ext cx="1160220" cy="1132529"/>
          </a:xfrm>
          <a:prstGeom prst="rect"/>
        </p:spPr>
      </p:pic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7830143" y="4868252"/>
            <a:ext cx="907330" cy="908384"/>
          </a:xfrm>
          <a:prstGeom prst="rect"/>
        </p:spPr>
      </p:pic>
      <p:pic>
        <p:nvPicPr>
          <p:cNvPr id="2097192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7370586" y="1671216"/>
            <a:ext cx="1225483" cy="1333081"/>
          </a:xfrm>
          <a:prstGeom prst="rect"/>
        </p:spPr>
      </p:pic>
      <p:sp>
        <p:nvSpPr>
          <p:cNvPr id="1048700" name=""/>
          <p:cNvSpPr txBox="1"/>
          <p:nvPr/>
        </p:nvSpPr>
        <p:spPr>
          <a:xfrm>
            <a:off x="2457359" y="3665220"/>
            <a:ext cx="4000000" cy="929639"/>
          </a:xfrm>
          <a:prstGeom prst="rect"/>
        </p:spPr>
        <p:txBody>
          <a:bodyPr rtlCol="0" wrap="square">
            <a:spAutoFit/>
          </a:bodyPr>
          <a:p>
            <a:pPr algn="ctr"/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1" sz="28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01" name=""/>
          <p:cNvSpPr txBox="1"/>
          <p:nvPr/>
        </p:nvSpPr>
        <p:spPr>
          <a:xfrm>
            <a:off x="126917" y="5974754"/>
            <a:ext cx="2444576" cy="396239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1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-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702" name=""/>
          <p:cNvSpPr txBox="1"/>
          <p:nvPr/>
        </p:nvSpPr>
        <p:spPr>
          <a:xfrm flipH="1">
            <a:off x="0" y="2964179"/>
            <a:ext cx="2457360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-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703" name=""/>
          <p:cNvSpPr txBox="1"/>
          <p:nvPr/>
        </p:nvSpPr>
        <p:spPr>
          <a:xfrm>
            <a:off x="2984422" y="1671217"/>
            <a:ext cx="4000000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,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,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H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704" name=""/>
          <p:cNvSpPr txBox="1"/>
          <p:nvPr/>
        </p:nvSpPr>
        <p:spPr>
          <a:xfrm>
            <a:off x="6572000" y="2964180"/>
            <a:ext cx="2786299" cy="701041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v</a:t>
            </a:r>
            <a:r>
              <a:rPr altLang="el" sz="2000" lang="en-US">
                <a:solidFill>
                  <a:srgbClr val="000000"/>
                </a:solidFill>
              </a:rPr>
              <a:t>i</a:t>
            </a:r>
            <a:r>
              <a:rPr altLang="el" sz="2000" lang="en-US">
                <a:solidFill>
                  <a:srgbClr val="000000"/>
                </a:solidFill>
              </a:rPr>
              <a:t>c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y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f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-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l</a:t>
            </a:r>
            <a:r>
              <a:rPr altLang="el" sz="2000" lang="en-US">
                <a:solidFill>
                  <a:srgbClr val="000000"/>
                </a:solidFill>
              </a:rPr>
              <a:t>a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o</a:t>
            </a:r>
            <a:r>
              <a:rPr altLang="el" sz="2000" lang="en-US">
                <a:solidFill>
                  <a:srgbClr val="000000"/>
                </a:solidFill>
              </a:rPr>
              <a:t>p</a:t>
            </a:r>
            <a:endParaRPr sz="2000" lang="el-GR">
              <a:solidFill>
                <a:srgbClr val="000000"/>
              </a:solidFill>
            </a:endParaRPr>
          </a:p>
        </p:txBody>
      </p:sp>
      <p:sp>
        <p:nvSpPr>
          <p:cNvPr id="1048705" name=""/>
          <p:cNvSpPr txBox="1"/>
          <p:nvPr/>
        </p:nvSpPr>
        <p:spPr>
          <a:xfrm>
            <a:off x="7196526" y="5974754"/>
            <a:ext cx="2161772" cy="396240"/>
          </a:xfrm>
          <a:prstGeom prst="rect"/>
        </p:spPr>
        <p:txBody>
          <a:bodyPr rtlCol="0" wrap="square">
            <a:spAutoFit/>
          </a:bodyPr>
          <a:p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r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2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-</a:t>
            </a:r>
            <a:r>
              <a:rPr altLang="el" sz="2000" lang="en-US">
                <a:solidFill>
                  <a:srgbClr val="000000"/>
                </a:solidFill>
              </a:rPr>
              <a:t> </a:t>
            </a:r>
            <a:r>
              <a:rPr altLang="el" sz="2000" lang="en-US">
                <a:solidFill>
                  <a:srgbClr val="000000"/>
                </a:solidFill>
              </a:rPr>
              <a:t>s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r>
              <a:rPr altLang="el" sz="2000" lang="en-US">
                <a:solidFill>
                  <a:srgbClr val="000000"/>
                </a:solidFill>
              </a:rPr>
              <a:t>u</a:t>
            </a:r>
            <a:r>
              <a:rPr altLang="el" sz="2000" lang="en-US">
                <a:solidFill>
                  <a:srgbClr val="000000"/>
                </a:solidFill>
              </a:rPr>
              <a:t>d</a:t>
            </a:r>
            <a:r>
              <a:rPr altLang="el" sz="2000" lang="en-US">
                <a:solidFill>
                  <a:srgbClr val="000000"/>
                </a:solidFill>
              </a:rPr>
              <a:t>e</a:t>
            </a:r>
            <a:r>
              <a:rPr altLang="el" sz="2000" lang="en-US">
                <a:solidFill>
                  <a:srgbClr val="000000"/>
                </a:solidFill>
              </a:rPr>
              <a:t>n</a:t>
            </a:r>
            <a:r>
              <a:rPr altLang="el" sz="2000" lang="en-US">
                <a:solidFill>
                  <a:srgbClr val="000000"/>
                </a:solidFill>
              </a:rPr>
              <a:t>t</a:t>
            </a:r>
            <a:endParaRPr sz="2000" lang="el-GR">
              <a:solidFill>
                <a:srgbClr val="000000"/>
              </a:solidFill>
            </a:endParaRPr>
          </a:p>
        </p:txBody>
      </p:sp>
      <p:cxnSp>
        <p:nvCxnSpPr>
          <p:cNvPr id="3145762" name=""/>
          <p:cNvCxnSpPr>
            <a:cxnSpLocks/>
          </p:cNvCxnSpPr>
          <p:nvPr/>
        </p:nvCxnSpPr>
        <p:spPr>
          <a:xfrm flipH="0" flipV="1">
            <a:off x="828331" y="3580320"/>
            <a:ext cx="30539" cy="949067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63" name=""/>
          <p:cNvCxnSpPr>
            <a:cxnSpLocks/>
          </p:cNvCxnSpPr>
          <p:nvPr/>
        </p:nvCxnSpPr>
        <p:spPr>
          <a:xfrm flipV="1">
            <a:off x="1693335" y="1214382"/>
            <a:ext cx="1986605" cy="654137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64" name=""/>
          <p:cNvCxnSpPr>
            <a:cxnSpLocks/>
          </p:cNvCxnSpPr>
          <p:nvPr/>
        </p:nvCxnSpPr>
        <p:spPr>
          <a:xfrm>
            <a:off x="5428706" y="1196081"/>
            <a:ext cx="2210489" cy="820510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65" name=""/>
          <p:cNvCxnSpPr>
            <a:cxnSpLocks/>
          </p:cNvCxnSpPr>
          <p:nvPr/>
        </p:nvCxnSpPr>
        <p:spPr>
          <a:xfrm flipH="0">
            <a:off x="8138914" y="3697079"/>
            <a:ext cx="30542" cy="997470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"/>
          <p:cNvSpPr>
            <a:spLocks noGrp="1"/>
          </p:cNvSpPr>
          <p:nvPr>
            <p:ph type="title"/>
          </p:nvPr>
        </p:nvSpPr>
        <p:spPr>
          <a:xfrm>
            <a:off x="2571750" y="242080"/>
            <a:ext cx="7886700" cy="1325563"/>
          </a:xfrm>
        </p:spPr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Pros and Cons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07" name="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l-GR"/>
              <a:t>✅ High (reuse) or medium (maintenance) value retention</a:t>
            </a:r>
            <a:endParaRPr lang="el-GR"/>
          </a:p>
          <a:p>
            <a:r>
              <a:rPr lang="el-GR"/>
              <a:t>✅ Low environmental footprint compared to recycling</a:t>
            </a:r>
            <a:endParaRPr lang="el-GR"/>
          </a:p>
          <a:p>
            <a:r>
              <a:rPr lang="el-GR"/>
              <a:t>✅ Cost-effective</a:t>
            </a:r>
            <a:endParaRPr lang="el-GR"/>
          </a:p>
          <a:p>
            <a:r>
              <a:rPr lang="el-GR"/>
              <a:t>✅ Extends product life cycle</a:t>
            </a:r>
            <a:endParaRPr lang="el-GR"/>
          </a:p>
        </p:txBody>
      </p:sp>
      <p:sp>
        <p:nvSpPr>
          <p:cNvPr id="1048708" name="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l-GR"/>
              <a:t>⚠️ Requires quality checks and testing</a:t>
            </a:r>
            <a:endParaRPr lang="el-GR"/>
          </a:p>
          <a:p>
            <a:r>
              <a:rPr lang="el-GR"/>
              <a:t>⚠️ Devices may be outdated or have limited performance</a:t>
            </a:r>
            <a:endParaRPr lang="el-GR"/>
          </a:p>
          <a:p>
            <a:r>
              <a:rPr lang="el-GR"/>
              <a:t>⚠️ Risk of data security issues if not properly wiped</a:t>
            </a:r>
            <a:endParaRPr lang="el-G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f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y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(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)</a:t>
            </a:r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&amp; Carbon Footprint</a:t>
            </a:r>
            <a:endParaRPr altLang="en-US" b="1" lang="zh-CN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10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Recycling reduces mining but is energy-intensive</a:t>
            </a:r>
          </a:p>
          <a:p>
            <a:r>
              <a:t>LCA identifies environmental hotspots</a:t>
            </a:r>
          </a:p>
          <a:p>
            <a:r>
              <a:t>Bioleaching &amp; automation reduce carbon footprint</a:t>
            </a:r>
          </a:p>
          <a:p>
            <a:r>
              <a:t>Policy &amp; design critical for sustainable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title"/>
          </p:nvPr>
        </p:nvSpPr>
        <p:spPr>
          <a:xfrm>
            <a:off x="124748" y="155950"/>
            <a:ext cx="8894502" cy="1325563"/>
          </a:xfrm>
        </p:spPr>
        <p:txBody>
          <a:bodyPr/>
          <a:p>
            <a:pPr algn="ctr"/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03" name=""/>
          <p:cNvSpPr>
            <a:spLocks noGrp="1"/>
          </p:cNvSpPr>
          <p:nvPr>
            <p:ph sz="half" idx="1"/>
          </p:nvPr>
        </p:nvSpPr>
        <p:spPr>
          <a:xfrm>
            <a:off x="247651" y="1825625"/>
            <a:ext cx="4267199" cy="5028087"/>
          </a:xfrm>
        </p:spPr>
        <p:txBody>
          <a:bodyPr>
            <a:normAutofit fontScale="64286" lnSpcReduction="20000"/>
          </a:bodyPr>
          <a:p>
            <a:pPr indent="0" marL="0">
              <a:buNone/>
            </a:pPr>
            <a:r>
              <a:rPr lang="el-GR"/>
              <a:t>📱 </a:t>
            </a:r>
            <a:r>
              <a:rPr b="1" lang="el-GR"/>
              <a:t>Consumer Electronics</a:t>
            </a:r>
            <a:endParaRPr b="1" lang="el-GR"/>
          </a:p>
          <a:p>
            <a:pPr>
              <a:buFont typeface="Wingdings" charset="2"/>
              <a:buChar char="l"/>
            </a:pPr>
            <a:r>
              <a:rPr lang="el-GR"/>
              <a:t>Smartphones, tablets, laptops, desktop computers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Televisions, monitors, game consoles, printers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Cameras, audio equipment, wearables (smartwatches)</a:t>
            </a:r>
            <a:endParaRPr lang="el-GR"/>
          </a:p>
          <a:p>
            <a:pPr indent="0" marL="0">
              <a:buNone/>
            </a:pPr>
            <a:r>
              <a:rPr lang="el-GR"/>
              <a:t>🏠 </a:t>
            </a:r>
            <a:r>
              <a:rPr b="1" lang="el-GR"/>
              <a:t>Household Appliances</a:t>
            </a:r>
            <a:endParaRPr b="1" lang="el-GR"/>
          </a:p>
          <a:p>
            <a:pPr>
              <a:buFont typeface="Wingdings" charset="2"/>
              <a:buChar char="l"/>
            </a:pPr>
            <a:r>
              <a:rPr lang="el-GR"/>
              <a:t>Refrigerators, washing machines, dryers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Microwaves, ovens, coffee machines, vacuum cleaners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Air conditioners, heaters, lighting equipment</a:t>
            </a:r>
            <a:endParaRPr lang="el-GR"/>
          </a:p>
          <a:p>
            <a:pPr indent="0" marL="0">
              <a:buNone/>
            </a:pPr>
            <a:r>
              <a:rPr lang="el-GR"/>
              <a:t>🌐 </a:t>
            </a:r>
            <a:r>
              <a:rPr b="1" lang="el-GR"/>
              <a:t>Network &amp; IT Infrastructure</a:t>
            </a:r>
            <a:endParaRPr b="1" lang="el-GR"/>
          </a:p>
          <a:p>
            <a:pPr>
              <a:buFont typeface="Wingdings" charset="2"/>
              <a:buChar char="l"/>
            </a:pPr>
            <a:r>
              <a:rPr lang="el-GR"/>
              <a:t>Routers, switches, modems, wireless access points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Servers, data storage units, optical transceivers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Power distribution units (PDUs), backup batteries (UPS systems)</a:t>
            </a:r>
            <a:endParaRPr lang="el-GR"/>
          </a:p>
        </p:txBody>
      </p:sp>
      <p:sp>
        <p:nvSpPr>
          <p:cNvPr id="1048604" name="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193456" cy="4929651"/>
          </a:xfrm>
        </p:spPr>
        <p:txBody>
          <a:bodyPr>
            <a:normAutofit fontScale="75000" lnSpcReduction="20000"/>
          </a:bodyPr>
          <a:p>
            <a:pPr indent="0" marL="0">
              <a:buNone/>
            </a:pPr>
            <a:r>
              <a:rPr lang="el-GR"/>
              <a:t>🏭 </a:t>
            </a:r>
            <a:r>
              <a:rPr b="1" lang="el-GR"/>
              <a:t>Industrial Equipment</a:t>
            </a:r>
            <a:endParaRPr b="1" lang="el-GR"/>
          </a:p>
          <a:p>
            <a:pPr>
              <a:buFont typeface="Wingdings" charset="2"/>
              <a:buChar char="l"/>
            </a:pPr>
            <a:r>
              <a:rPr lang="el-GR"/>
              <a:t>Control panels, programmable logic controllers (PLCs)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Electric motors, drives, sensors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Industrial robots, automation systems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Telecommunication towers, base stations</a:t>
            </a:r>
            <a:endParaRPr lang="el-GR"/>
          </a:p>
          <a:p>
            <a:pPr indent="0" marL="0">
              <a:buNone/>
            </a:pPr>
            <a:r>
              <a:rPr lang="el-GR"/>
              <a:t>🏥 </a:t>
            </a:r>
            <a:r>
              <a:rPr b="1" lang="el-GR"/>
              <a:t>Medical Infrastructure</a:t>
            </a:r>
            <a:endParaRPr b="1" lang="el-GR"/>
          </a:p>
          <a:p>
            <a:pPr>
              <a:buFont typeface="Wingdings" charset="2"/>
              <a:buChar char="l"/>
            </a:pPr>
            <a:r>
              <a:rPr lang="el-GR"/>
              <a:t>Diagnostic devices (MRI, CT scanners, X-ray machines)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Patient monitors, infusion pumps, ventilators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Laboratory analyzers, centrifuges, microscopes</a:t>
            </a:r>
            <a:endParaRPr lang="el-GR"/>
          </a:p>
          <a:p>
            <a:pPr>
              <a:buFont typeface="Wingdings" charset="2"/>
              <a:buChar char="l"/>
            </a:pPr>
            <a:r>
              <a:rPr lang="el-GR"/>
              <a:t>Hospital IT systems (servers, imaging storage, networked devices)</a:t>
            </a:r>
            <a:endParaRPr lang="el-G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Global E-Waste Overview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12" name="Content Placeholder 2"/>
          <p:cNvSpPr>
            <a:spLocks noGrp="1"/>
          </p:cNvSpPr>
          <p:nvPr/>
        </p:nvSpPr>
        <p:spPr>
          <a:xfrm>
            <a:off x="139269" y="1417638"/>
            <a:ext cx="4580322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62 Mt in 2022 → 82 Mt by 2030</a:t>
            </a:r>
          </a:p>
          <a:p>
            <a:r>
              <a:t>Only ~17.4% formally recycled</a:t>
            </a:r>
          </a:p>
          <a:p>
            <a:r>
              <a:t>Most ends in landfills, informal recycling, or illegal exports</a:t>
            </a:r>
          </a:p>
          <a:p>
            <a:r>
              <a:t>High-income vs. developing nations: huge disparity</a:t>
            </a:r>
          </a:p>
        </p:txBody>
      </p:sp>
      <p:pic>
        <p:nvPicPr>
          <p:cNvPr id="209719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719590" y="2680764"/>
            <a:ext cx="4153888" cy="3023802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Network Infrastructure E-Waste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14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Switches, routers, servers – high-value waste stream</a:t>
            </a:r>
          </a:p>
          <a:p>
            <a:r>
              <a:t>Premature obsolescence due to tech upgrades</a:t>
            </a:r>
          </a:p>
          <a:p>
            <a:r>
              <a:t>Dense in Cu, Au, Pd → 'urban mines'</a:t>
            </a:r>
          </a:p>
          <a:p>
            <a:r>
              <a:t>Refurbishment &amp; certified recycling reduce impacts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Waste Incineration Process &amp; Materials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16" name="Content Placeholder 2"/>
          <p:cNvSpPr>
            <a:spLocks noGrp="1"/>
          </p:cNvSpPr>
          <p:nvPr/>
        </p:nvSpPr>
        <p:spPr>
          <a:xfrm>
            <a:off x="209745" y="1600200"/>
            <a:ext cx="8642023" cy="5080430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None/>
            </a:pPr>
            <a:r>
              <a:rPr altLang="en-US" b="1" lang="zh-CN">
                <a:solidFill>
                  <a:srgbClr val="800000"/>
                </a:solidFill>
              </a:rPr>
              <a:t>MSWI (Municipal Solid Waste Incineration):</a:t>
            </a:r>
            <a:endParaRPr altLang="en-US" b="1" lang="zh-CN">
              <a:solidFill>
                <a:srgbClr val="800000"/>
              </a:solidFill>
            </a:endParaRPr>
          </a:p>
          <a:p>
            <a:pPr>
              <a:buFont typeface="Wingdings" charset="2"/>
              <a:buChar char="l"/>
            </a:pPr>
            <a:r>
              <a:rPr altLang="en-US" lang="zh-CN"/>
              <a:t>High-temperature combustion in grate-fired or fluidized-bed furnaces</a:t>
            </a:r>
            <a:endParaRPr altLang="en-US" lang="zh-CN"/>
          </a:p>
          <a:p>
            <a:pPr>
              <a:buFont typeface="Wingdings" charset="2"/>
              <a:buChar char="l"/>
            </a:pPr>
            <a:r>
              <a:rPr altLang="en-US" lang="zh-CN"/>
              <a:t>Produces heat → electricity &amp; heat via CHP (Combined Heat &amp; Power)</a:t>
            </a:r>
            <a:endParaRPr altLang="en-US" lang="zh-CN"/>
          </a:p>
          <a:p>
            <a:pPr>
              <a:buFont typeface="Wingdings" charset="2"/>
              <a:buChar char="l"/>
            </a:pPr>
            <a:r>
              <a:rPr altLang="en-US" lang="zh-CN"/>
              <a:t>Flue gas cleaning: filters, scrubbers, activated carbon, NOx reduction</a:t>
            </a:r>
            <a:endParaRPr altLang="en-US" lang="zh-CN"/>
          </a:p>
          <a:p>
            <a:pPr indent="0" marL="0">
              <a:buNone/>
            </a:pPr>
            <a:r>
              <a:rPr altLang="en-US" b="1" lang="zh-CN">
                <a:solidFill>
                  <a:srgbClr val="008080"/>
                </a:solidFill>
              </a:rPr>
              <a:t>Acceptable materials:</a:t>
            </a:r>
            <a:endParaRPr altLang="en-US" b="1" lang="zh-CN">
              <a:solidFill>
                <a:srgbClr val="008080"/>
              </a:solidFill>
            </a:endParaRPr>
          </a:p>
          <a:p>
            <a:pPr>
              <a:buFont typeface="Wingdings" charset="2"/>
              <a:buChar char="l"/>
            </a:pPr>
            <a:r>
              <a:rPr altLang="en-US" lang="zh-CN"/>
              <a:t>Residual MSW, RDF/SRF (non-recyclable plastics, paper, textiles, organics)</a:t>
            </a:r>
            <a:endParaRPr altLang="en-US" lang="zh-CN"/>
          </a:p>
          <a:p>
            <a:pPr>
              <a:buFont typeface="Wingdings" charset="2"/>
              <a:buChar char="l"/>
            </a:pPr>
            <a:r>
              <a:rPr altLang="en-US" lang="zh-CN"/>
              <a:t>Material quality (moisture, ash, heating value) critical for stable combustion</a:t>
            </a:r>
            <a:endParaRPr altLang="en-US" lang="zh-CN"/>
          </a:p>
          <a:p>
            <a:pPr indent="0" marL="0">
              <a:buNone/>
            </a:pPr>
            <a:r>
              <a:rPr altLang="en-US" lang="zh-CN">
                <a:solidFill>
                  <a:srgbClr val="FF3399"/>
                </a:solidFill>
              </a:rPr>
              <a:t>Limitation:</a:t>
            </a:r>
            <a:endParaRPr altLang="en-US" lang="zh-CN">
              <a:solidFill>
                <a:srgbClr val="FF3399"/>
              </a:solidFill>
            </a:endParaRPr>
          </a:p>
          <a:p>
            <a:pPr indent="0" marL="0">
              <a:buNone/>
            </a:pPr>
            <a:r>
              <a:rPr altLang="en-US" lang="zh-CN"/>
              <a:t>E-waste (WEEE) generally unsuitable → releases toxic dioxins/furans</a:t>
            </a:r>
            <a:endParaRPr altLang="en-US"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Pre-Incineration Management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18" name=""/>
          <p:cNvSpPr>
            <a:spLocks noGrp="1"/>
          </p:cNvSpPr>
          <p:nvPr>
            <p:ph idx="1"/>
          </p:nvPr>
        </p:nvSpPr>
        <p:spPr>
          <a:xfrm>
            <a:off x="263361" y="1825625"/>
            <a:ext cx="8605494" cy="4764239"/>
          </a:xfrm>
        </p:spPr>
        <p:txBody>
          <a:bodyPr>
            <a:normAutofit/>
          </a:bodyPr>
          <a:p>
            <a:pPr indent="0" marL="0">
              <a:buNone/>
            </a:pPr>
            <a:r>
              <a:rPr b="1" lang="el-GR"/>
              <a:t>Purpose</a:t>
            </a:r>
            <a:r>
              <a:rPr lang="el-GR"/>
              <a:t>: improve fuel quality, increase energy efficiency, reduce emissions</a:t>
            </a:r>
            <a:endParaRPr lang="el-GR"/>
          </a:p>
          <a:p>
            <a:pPr indent="0" marL="0">
              <a:buNone/>
            </a:pPr>
            <a:endParaRPr lang="el-GR"/>
          </a:p>
          <a:p>
            <a:pPr indent="0" marL="0">
              <a:buNone/>
            </a:pPr>
            <a:r>
              <a:rPr b="1" lang="el-GR"/>
              <a:t>Key steps:</a:t>
            </a:r>
            <a:endParaRPr b="1" lang="el-GR"/>
          </a:p>
          <a:p>
            <a:pPr indent="0" marL="0">
              <a:buNone/>
            </a:pPr>
            <a:r>
              <a:rPr lang="el-GR"/>
              <a:t>Mechanical sorting → remove metals, glass, inert materials</a:t>
            </a:r>
            <a:endParaRPr lang="el-GR"/>
          </a:p>
          <a:p>
            <a:pPr indent="0" marL="0">
              <a:buNone/>
            </a:pPr>
            <a:r>
              <a:rPr lang="el-GR"/>
              <a:t>Shredding &amp; screening → control particle size</a:t>
            </a:r>
            <a:endParaRPr lang="el-GR"/>
          </a:p>
          <a:p>
            <a:pPr indent="0" marL="0">
              <a:buNone/>
            </a:pPr>
            <a:r>
              <a:rPr lang="el-GR"/>
              <a:t>Drying / biodrying → lower moisture</a:t>
            </a:r>
            <a:endParaRPr lang="el-GR"/>
          </a:p>
          <a:p>
            <a:pPr indent="0" marL="0">
              <a:buNone/>
            </a:pPr>
            <a:endParaRPr lang="el-GR"/>
          </a:p>
          <a:p>
            <a:pPr indent="0" marL="0">
              <a:buNone/>
            </a:pPr>
            <a:r>
              <a:rPr b="1" lang="el-GR"/>
              <a:t>Quality control:</a:t>
            </a:r>
            <a:r>
              <a:rPr lang="el-GR"/>
              <a:t> halogen/chlorine testing to avoid dioxin formation</a:t>
            </a:r>
            <a:endParaRPr lang="el-GR"/>
          </a:p>
          <a:p>
            <a:pPr indent="0" marL="0">
              <a:buNone/>
            </a:pPr>
            <a:endParaRPr lang="el-GR"/>
          </a:p>
          <a:p>
            <a:pPr indent="0" marL="0">
              <a:buNone/>
            </a:pPr>
            <a:r>
              <a:rPr b="1" lang="el-GR"/>
              <a:t>Policies</a:t>
            </a:r>
            <a:r>
              <a:rPr lang="el-GR"/>
              <a:t>: robust pre-sorting needed to exclude WEEE, PVC-rich plastics, batteries</a:t>
            </a:r>
            <a:endParaRPr lang="el-G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lang="el-GR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Pollution, Impacts &amp; Efficiency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20" name=""/>
          <p:cNvSpPr>
            <a:spLocks noGrp="1"/>
          </p:cNvSpPr>
          <p:nvPr>
            <p:ph idx="1"/>
          </p:nvPr>
        </p:nvSpPr>
        <p:spPr>
          <a:xfrm>
            <a:off x="157308" y="1585362"/>
            <a:ext cx="8852948" cy="5334822"/>
          </a:xfrm>
        </p:spPr>
        <p:txBody>
          <a:bodyPr>
            <a:normAutofit/>
          </a:bodyPr>
          <a:p>
            <a:pPr indent="0" marL="0">
              <a:buNone/>
            </a:pPr>
            <a:r>
              <a:rPr b="1" sz="2400" lang="el-GR"/>
              <a:t>Main pollutants: </a:t>
            </a:r>
            <a:r>
              <a:rPr sz="2400" lang="el-GR"/>
              <a:t>NOx, SO₂, HCl, HF, CO, CO₂, heavy metals, dioxins/furans</a:t>
            </a:r>
            <a:endParaRPr sz="2400" lang="el-GR"/>
          </a:p>
          <a:p>
            <a:pPr indent="0" marL="0">
              <a:buNone/>
            </a:pPr>
            <a:endParaRPr sz="2400" lang="el-GR"/>
          </a:p>
          <a:p>
            <a:pPr indent="0" marL="0">
              <a:buNone/>
            </a:pPr>
            <a:r>
              <a:rPr b="1" sz="2400" lang="el-GR"/>
              <a:t>Residues:</a:t>
            </a:r>
            <a:endParaRPr b="1" sz="2400" lang="el-GR"/>
          </a:p>
          <a:p>
            <a:pPr indent="0" marL="0">
              <a:buNone/>
            </a:pPr>
            <a:r>
              <a:rPr sz="2400" lang="el-GR"/>
              <a:t>Bottom ash → can recover metals, reuse in construction</a:t>
            </a:r>
            <a:endParaRPr sz="2400" lang="el-GR"/>
          </a:p>
          <a:p>
            <a:pPr indent="0" marL="0">
              <a:buNone/>
            </a:pPr>
            <a:r>
              <a:rPr sz="2400" lang="el-GR"/>
              <a:t>Fly ash → hazardous, needs special disposal/stabilization</a:t>
            </a:r>
            <a:endParaRPr sz="2400" lang="el-GR"/>
          </a:p>
          <a:p>
            <a:pPr indent="0" marL="0">
              <a:buNone/>
            </a:pPr>
            <a:endParaRPr sz="2400" lang="el-GR"/>
          </a:p>
          <a:p>
            <a:pPr indent="0" marL="0">
              <a:buNone/>
            </a:pPr>
            <a:r>
              <a:rPr b="1" sz="2400" lang="el-GR"/>
              <a:t>Risks:</a:t>
            </a:r>
            <a:r>
              <a:rPr sz="2400" lang="el-GR"/>
              <a:t> Co-incinerating WEEE plastics ↑ toxic dioxins/furans (Environmental Pollution, 2025)</a:t>
            </a:r>
            <a:endParaRPr sz="2400" lang="el-GR"/>
          </a:p>
          <a:p>
            <a:pPr indent="0" marL="0">
              <a:buNone/>
            </a:pPr>
            <a:endParaRPr sz="2400" lang="el-GR"/>
          </a:p>
          <a:p>
            <a:pPr indent="0" marL="0">
              <a:buNone/>
            </a:pPr>
            <a:r>
              <a:rPr b="1" sz="2400" lang="el-GR"/>
              <a:t>Efficiency:</a:t>
            </a:r>
            <a:endParaRPr b="1" sz="2400" lang="el-GR"/>
          </a:p>
          <a:p>
            <a:pPr indent="0" marL="0">
              <a:buNone/>
            </a:pPr>
            <a:r>
              <a:rPr sz="2400" lang="el-GR"/>
              <a:t>MSWI electricity efficiency: 15–30%</a:t>
            </a:r>
            <a:endParaRPr sz="2400" lang="el-GR"/>
          </a:p>
          <a:p>
            <a:pPr indent="0" marL="0">
              <a:buNone/>
            </a:pPr>
            <a:r>
              <a:rPr sz="2400" lang="el-GR"/>
              <a:t>CHP systems → raise total efficiency significantly</a:t>
            </a:r>
            <a:endParaRPr sz="2400" lang="el-GR"/>
          </a:p>
          <a:p>
            <a:pPr indent="0" marL="0">
              <a:buNone/>
            </a:pPr>
            <a:endParaRPr sz="2400" lang="el-GR"/>
          </a:p>
          <a:p>
            <a:pPr indent="0" marL="0">
              <a:buNone/>
            </a:pPr>
            <a:r>
              <a:rPr b="1" sz="2400" lang="el-GR"/>
              <a:t>Takeaway: </a:t>
            </a:r>
            <a:r>
              <a:rPr sz="2400" lang="el-GR"/>
              <a:t>With advanced APC, sorting &amp; heat recovery, MSWI reduces volume &amp; GHGs vs. landfilling. But WEEE inclusion undermines environmental performance.</a:t>
            </a:r>
            <a:endParaRPr sz="2400" lang="el-G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Future Strategies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22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Stronger EPR &amp; repairability mandates</a:t>
            </a:r>
          </a:p>
          <a:p>
            <a:r>
              <a:t>Digital product passports &amp; blockchain traceability</a:t>
            </a:r>
          </a:p>
          <a:p>
            <a:r>
              <a:t>AI &amp; robotics in recycling</a:t>
            </a:r>
          </a:p>
          <a:p>
            <a:r>
              <a:t>Bio-enabled recovery (enzymes, microbes)</a:t>
            </a:r>
          </a:p>
          <a:p>
            <a:r>
              <a:t>Urban mining near data centers</a:t>
            </a:r>
          </a:p>
          <a:p>
            <a:r>
              <a:t>Capacity building in developing regions</a:t>
            </a:r>
          </a:p>
          <a:p>
            <a:r>
              <a:rPr altLang="el" lang="en-US"/>
              <a:t>A</a:t>
            </a:r>
            <a:r>
              <a:rPr altLang="el" lang="en-US"/>
              <a:t>w</a:t>
            </a:r>
            <a:r>
              <a:rPr altLang="el" lang="en-US"/>
              <a:t>a</a:t>
            </a:r>
            <a:r>
              <a:rPr altLang="el" lang="en-US"/>
              <a:t>r</a:t>
            </a:r>
            <a:r>
              <a:rPr altLang="el" lang="en-US"/>
              <a:t>e</a:t>
            </a:r>
            <a:r>
              <a:rPr altLang="el" lang="en-US"/>
              <a:t>n</a:t>
            </a:r>
            <a:r>
              <a:rPr altLang="el" lang="en-US"/>
              <a:t>e</a:t>
            </a:r>
            <a:r>
              <a:rPr altLang="el" lang="en-US"/>
              <a:t>s</a:t>
            </a:r>
            <a:r>
              <a:rPr altLang="el" lang="en-US"/>
              <a:t>s</a:t>
            </a:r>
            <a:r>
              <a:rPr altLang="el" lang="en-US"/>
              <a:t> </a:t>
            </a:r>
            <a:r>
              <a:rPr altLang="el" lang="en-US"/>
              <a:t>&amp;</a:t>
            </a:r>
            <a:r>
              <a:rPr altLang="el" lang="en-US"/>
              <a:t> </a:t>
            </a:r>
            <a:r>
              <a:rPr altLang="el" lang="en-US"/>
              <a:t>E</a:t>
            </a:r>
            <a:r>
              <a:rPr altLang="el" lang="en-US"/>
              <a:t>d</a:t>
            </a:r>
            <a:r>
              <a:rPr altLang="el" lang="en-US"/>
              <a:t>u</a:t>
            </a:r>
            <a:r>
              <a:rPr altLang="el" lang="en-US"/>
              <a:t>c</a:t>
            </a:r>
            <a:r>
              <a:rPr altLang="el" lang="en-US"/>
              <a:t>a</a:t>
            </a:r>
            <a:r>
              <a:rPr altLang="el" lang="en-US"/>
              <a:t>t</a:t>
            </a:r>
            <a:r>
              <a:rPr altLang="el" lang="en-US"/>
              <a:t>i</a:t>
            </a:r>
            <a:r>
              <a:rPr altLang="el" lang="en-US"/>
              <a:t>o</a:t>
            </a:r>
            <a:r>
              <a:rPr altLang="el" lang="en-US"/>
              <a:t>n</a:t>
            </a:r>
            <a:endParaRPr altLang="en-US" 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Conclusion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724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E-waste: both a hazard and a resource</a:t>
            </a:r>
          </a:p>
          <a:p>
            <a:r>
              <a:t>No single solution – requires systemic, integrated approach</a:t>
            </a:r>
            <a:r>
              <a:rPr altLang="el" lang="en-US"/>
              <a:t> </a:t>
            </a:r>
            <a:r>
              <a:rPr altLang="el" lang="en-US"/>
              <a:t>-</a:t>
            </a:r>
            <a:r>
              <a:rPr altLang="el" lang="en-US"/>
              <a:t> </a:t>
            </a:r>
            <a:r>
              <a:rPr altLang="el" lang="en-US"/>
              <a:t>h</a:t>
            </a:r>
            <a:r>
              <a:rPr altLang="el" lang="en-US"/>
              <a:t>y</a:t>
            </a:r>
            <a:r>
              <a:rPr altLang="el" lang="en-US"/>
              <a:t>b</a:t>
            </a:r>
            <a:r>
              <a:rPr altLang="el" lang="en-US"/>
              <a:t>r</a:t>
            </a:r>
            <a:r>
              <a:rPr altLang="el" lang="en-US"/>
              <a:t>i</a:t>
            </a:r>
            <a:r>
              <a:rPr altLang="el" lang="en-US"/>
              <a:t>d</a:t>
            </a:r>
            <a:r>
              <a:rPr altLang="el" lang="en-US"/>
              <a:t> </a:t>
            </a:r>
            <a:r>
              <a:rPr altLang="el" lang="en-US"/>
              <a:t>m</a:t>
            </a:r>
            <a:r>
              <a:rPr altLang="el" lang="en-US"/>
              <a:t>a</a:t>
            </a:r>
            <a:r>
              <a:rPr altLang="el" lang="en-US"/>
              <a:t>n</a:t>
            </a:r>
            <a:r>
              <a:rPr altLang="el" lang="en-US"/>
              <a:t>a</a:t>
            </a:r>
            <a:r>
              <a:rPr altLang="el" lang="en-US"/>
              <a:t>g</a:t>
            </a:r>
            <a:r>
              <a:rPr altLang="el" lang="en-US"/>
              <a:t>i</a:t>
            </a:r>
            <a:r>
              <a:rPr altLang="el" lang="en-US"/>
              <a:t>n</a:t>
            </a:r>
            <a:r>
              <a:rPr altLang="el" lang="en-US"/>
              <a:t>g</a:t>
            </a:r>
            <a:r>
              <a:rPr altLang="el" lang="en-US"/>
              <a:t> </a:t>
            </a:r>
            <a:r>
              <a:rPr altLang="el" lang="en-US"/>
              <a:t>m</a:t>
            </a:r>
            <a:r>
              <a:rPr altLang="el" lang="en-US"/>
              <a:t>e</a:t>
            </a:r>
            <a:r>
              <a:rPr altLang="el" lang="en-US"/>
              <a:t>t</a:t>
            </a:r>
            <a:r>
              <a:rPr altLang="el" lang="en-US"/>
              <a:t>h</a:t>
            </a:r>
            <a:r>
              <a:rPr altLang="el" lang="en-US"/>
              <a:t>o</a:t>
            </a:r>
            <a:r>
              <a:rPr altLang="el" lang="en-US"/>
              <a:t>d</a:t>
            </a:r>
            <a:r>
              <a:rPr altLang="el" lang="en-US"/>
              <a:t>s</a:t>
            </a:r>
            <a:endParaRPr altLang="en-US" lang="zh-CN"/>
          </a:p>
          <a:p>
            <a:r>
              <a:t>Eco-design + automation + bio-recycling + strong policy</a:t>
            </a:r>
          </a:p>
          <a:p>
            <a:r>
              <a:t>Can transform liability into sustainable resource stream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sz="36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b="1" sz="3600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94" name=""/>
          <p:cNvPicPr>
            <a:picLocks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l="2508" r="2508"/>
          <a:stretch>
            <a:fillRect/>
          </a:stretch>
        </p:blipFill>
        <p:spPr>
          <a:xfrm>
            <a:off x="5167456" y="1150609"/>
            <a:ext cx="3145940" cy="3312085"/>
          </a:xfrm>
        </p:spPr>
      </p:pic>
      <p:sp>
        <p:nvSpPr>
          <p:cNvPr id="1048726" name=""/>
          <p:cNvSpPr>
            <a:spLocks noGrp="1"/>
          </p:cNvSpPr>
          <p:nvPr>
            <p:ph type="body" sz="half" idx="2"/>
          </p:nvPr>
        </p:nvSpPr>
        <p:spPr>
          <a:xfrm>
            <a:off x="629841" y="2556901"/>
            <a:ext cx="2949178" cy="3811588"/>
          </a:xfrm>
        </p:spPr>
        <p:txBody>
          <a:bodyPr/>
          <a:p>
            <a:pPr indent="-285750" marL="285750">
              <a:buFont typeface="Wingdings" charset="2"/>
              <a:buChar char="l"/>
            </a:pPr>
            <a:r>
              <a:rPr altLang="el" sz="2000" lang="en-US"/>
              <a:t>I</a:t>
            </a:r>
            <a:r>
              <a:rPr altLang="el" sz="2000" lang="en-US"/>
              <a:t>c</a:t>
            </a:r>
            <a:r>
              <a:rPr altLang="el" sz="2000" lang="en-US"/>
              <a:t>o</a:t>
            </a:r>
            <a:r>
              <a:rPr altLang="el" sz="2000" lang="en-US"/>
              <a:t>n</a:t>
            </a:r>
            <a:r>
              <a:rPr altLang="el" sz="2000" lang="en-US"/>
              <a:t>s</a:t>
            </a:r>
            <a:r>
              <a:rPr altLang="el" sz="2000" lang="en-US"/>
              <a:t> </a:t>
            </a:r>
            <a:r>
              <a:rPr altLang="el" sz="2000" lang="en-US"/>
              <a:t>&amp;</a:t>
            </a:r>
            <a:r>
              <a:rPr altLang="el" sz="2000" lang="en-US"/>
              <a:t> </a:t>
            </a:r>
            <a:r>
              <a:rPr altLang="el" sz="2000" lang="en-US"/>
              <a:t>G</a:t>
            </a:r>
            <a:r>
              <a:rPr altLang="el" sz="2000" lang="en-US"/>
              <a:t>r</a:t>
            </a:r>
            <a:r>
              <a:rPr altLang="el" sz="2000" lang="en-US"/>
              <a:t>a</a:t>
            </a:r>
            <a:r>
              <a:rPr altLang="el" sz="2000" lang="en-US"/>
              <a:t>f</a:t>
            </a:r>
            <a:r>
              <a:rPr altLang="el" sz="2000" lang="en-US"/>
              <a:t>i</a:t>
            </a:r>
            <a:r>
              <a:rPr altLang="el" sz="2000" lang="en-US"/>
              <a:t>c</a:t>
            </a:r>
            <a:r>
              <a:rPr altLang="el" sz="2000" lang="en-US"/>
              <a:t>s</a:t>
            </a:r>
            <a:r>
              <a:rPr altLang="el" sz="2000" lang="en-US"/>
              <a:t> </a:t>
            </a:r>
            <a:r>
              <a:rPr altLang="el" sz="2000" lang="en-US"/>
              <a:t>u</a:t>
            </a:r>
            <a:r>
              <a:rPr altLang="el" sz="2000" lang="en-US"/>
              <a:t>s</a:t>
            </a:r>
            <a:r>
              <a:rPr altLang="el" sz="2000" lang="en-US"/>
              <a:t>e</a:t>
            </a:r>
            <a:r>
              <a:rPr altLang="el" sz="2000" lang="en-US"/>
              <a:t>d</a:t>
            </a:r>
            <a:r>
              <a:rPr altLang="el" sz="2000" lang="en-US"/>
              <a:t> </a:t>
            </a:r>
            <a:r>
              <a:rPr altLang="el" sz="2000" lang="en-US"/>
              <a:t>b</a:t>
            </a:r>
            <a:r>
              <a:rPr altLang="el" sz="2000" lang="en-US"/>
              <a:t>y</a:t>
            </a:r>
            <a:r>
              <a:rPr altLang="el" sz="2000" lang="en-US"/>
              <a:t> </a:t>
            </a:r>
            <a:r>
              <a:rPr altLang="el" sz="2000" lang="en-US"/>
              <a:t>f</a:t>
            </a:r>
            <a:r>
              <a:rPr altLang="el" sz="2000" lang="en-US"/>
              <a:t>l</a:t>
            </a:r>
            <a:r>
              <a:rPr altLang="el" sz="2000" lang="en-US"/>
              <a:t>a</a:t>
            </a:r>
            <a:r>
              <a:rPr altLang="el" sz="2000" lang="en-US"/>
              <a:t>t</a:t>
            </a:r>
            <a:r>
              <a:rPr altLang="el" sz="2000" lang="en-US"/>
              <a:t>i</a:t>
            </a:r>
            <a:r>
              <a:rPr altLang="el" sz="2000" lang="en-US"/>
              <a:t>c</a:t>
            </a:r>
            <a:r>
              <a:rPr altLang="el" sz="2000" lang="en-US"/>
              <a:t>o</a:t>
            </a:r>
            <a:r>
              <a:rPr altLang="el" sz="2000" lang="en-US"/>
              <a:t>n</a:t>
            </a:r>
            <a:r>
              <a:rPr altLang="el" sz="2000" lang="en-US"/>
              <a:t>.</a:t>
            </a:r>
            <a:r>
              <a:rPr altLang="el" sz="2000" lang="en-US"/>
              <a:t>c</a:t>
            </a:r>
            <a:r>
              <a:rPr altLang="el" sz="2000" lang="en-US"/>
              <a:t>o</a:t>
            </a:r>
            <a:r>
              <a:rPr altLang="el" sz="2000" lang="en-US"/>
              <a:t>m</a:t>
            </a:r>
            <a:endParaRPr sz="2000" lang="el-GR"/>
          </a:p>
          <a:p>
            <a:pPr indent="-285750" marL="285750">
              <a:buFont typeface="Wingdings" charset="2"/>
              <a:buChar char="l"/>
            </a:pPr>
            <a:r>
              <a:rPr altLang="el" sz="2000" lang="en-US"/>
              <a:t>I</a:t>
            </a:r>
            <a:r>
              <a:rPr altLang="el" sz="2000" lang="en-US"/>
              <a:t>m</a:t>
            </a:r>
            <a:r>
              <a:rPr altLang="el" sz="2000" lang="en-US"/>
              <a:t>a</a:t>
            </a:r>
            <a:r>
              <a:rPr altLang="el" sz="2000" lang="en-US"/>
              <a:t>g</a:t>
            </a:r>
            <a:r>
              <a:rPr altLang="el" sz="2000" lang="en-US"/>
              <a:t>e</a:t>
            </a:r>
            <a:r>
              <a:rPr altLang="el" sz="2000" lang="en-US"/>
              <a:t>s</a:t>
            </a:r>
            <a:r>
              <a:rPr altLang="el" sz="2000" lang="en-US"/>
              <a:t> </a:t>
            </a:r>
            <a:r>
              <a:rPr altLang="el" sz="2000" lang="en-US"/>
              <a:t>w</a:t>
            </a:r>
            <a:r>
              <a:rPr altLang="el" sz="2000" lang="en-US"/>
              <a:t>i</a:t>
            </a:r>
            <a:r>
              <a:rPr altLang="el" sz="2000" lang="en-US"/>
              <a:t>t</a:t>
            </a:r>
            <a:r>
              <a:rPr altLang="el" sz="2000" lang="en-US"/>
              <a:t>h</a:t>
            </a:r>
            <a:r>
              <a:rPr altLang="el" sz="2000" lang="en-US"/>
              <a:t> </a:t>
            </a:r>
            <a:r>
              <a:rPr altLang="el" sz="2000" lang="en-US"/>
              <a:t>c</a:t>
            </a:r>
            <a:r>
              <a:rPr altLang="el" sz="2000" lang="en-US"/>
              <a:t>a</a:t>
            </a:r>
            <a:r>
              <a:rPr altLang="el" sz="2000" lang="en-US"/>
              <a:t>n</a:t>
            </a:r>
            <a:r>
              <a:rPr altLang="el" sz="2000" lang="en-US"/>
              <a:t>v</a:t>
            </a:r>
            <a:r>
              <a:rPr altLang="el" sz="2000" lang="en-US"/>
              <a:t>a</a:t>
            </a:r>
            <a:r>
              <a:rPr altLang="el" sz="2000" lang="en-US"/>
              <a:t>.</a:t>
            </a:r>
            <a:r>
              <a:rPr altLang="el" sz="2000" lang="en-US"/>
              <a:t>c</a:t>
            </a:r>
            <a:r>
              <a:rPr altLang="el" sz="2000" lang="en-US"/>
              <a:t>o</a:t>
            </a:r>
            <a:r>
              <a:rPr altLang="el" sz="2000" lang="en-US"/>
              <a:t>m</a:t>
            </a:r>
            <a:endParaRPr sz="2000" lang="el-GR"/>
          </a:p>
        </p:txBody>
      </p:sp>
      <p:sp>
        <p:nvSpPr>
          <p:cNvPr id="1048727" name=""/>
          <p:cNvSpPr txBox="1"/>
          <p:nvPr/>
        </p:nvSpPr>
        <p:spPr>
          <a:xfrm>
            <a:off x="2477991" y="526771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endParaRPr b="1" sz="2800" lang="el-GR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Composition &amp; Risks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06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Valuable resources: Au, Ag, Cu, Pd, REEs, plastics, glass</a:t>
            </a:r>
          </a:p>
          <a:p>
            <a:r>
              <a:t>Hazardous materials: Pb, Hg, Cd, As, BFRs, PCBs, PAHs</a:t>
            </a:r>
          </a:p>
          <a:p>
            <a:r>
              <a:t>Health risks: respiratory, neurological, reproductive, cancer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>
            <a:spLocks noGrp="1"/>
          </p:cNvSpPr>
          <p:nvPr>
            <p:ph type="title"/>
          </p:nvPr>
        </p:nvSpPr>
        <p:spPr>
          <a:xfrm>
            <a:off x="40665" y="32501"/>
            <a:ext cx="3420518" cy="5729212"/>
          </a:xfrm>
        </p:spPr>
        <p:txBody>
          <a:bodyPr>
            <a:normAutofit/>
          </a:bodyPr>
          <a:p>
            <a:r>
              <a:rPr altLang="el" b="1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Where do old electronics end up after disposal?</a:t>
            </a:r>
            <a:endParaRPr b="1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944306" y="549464"/>
            <a:ext cx="4917560" cy="512381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1"/>
          <p:cNvSpPr txBox="1"/>
          <p:nvPr/>
        </p:nvSpPr>
        <p:spPr>
          <a:xfrm>
            <a:off x="2446258" y="274319"/>
            <a:ext cx="4488180" cy="574039"/>
          </a:xfrm>
          <a:prstGeom prst="rect"/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2800"/>
            </a:pPr>
            <a:r>
              <a:rPr b="0" sz="3200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Destinations of E-Waste</a:t>
            </a:r>
            <a:endParaRPr b="0" sz="3200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18" name="Rectangle 2"/>
          <p:cNvSpPr/>
          <p:nvPr/>
        </p:nvSpPr>
        <p:spPr>
          <a:xfrm>
            <a:off x="3657600" y="1097279"/>
            <a:ext cx="1828800" cy="914400"/>
          </a:xfrm>
          <a:prstGeom prst="rect"/>
          <a:solidFill>
            <a:srgbClr val="00000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400">
                <a:solidFill>
                  <a:srgbClr val="FFFFFF"/>
                </a:solidFill>
              </a:defRPr>
            </a:pPr>
            <a:r>
              <a:rPr sz="1600"/>
              <a:t>E-Waste Disposal</a:t>
            </a:r>
            <a:endParaRPr sz="1600"/>
          </a:p>
        </p:txBody>
      </p:sp>
      <p:sp>
        <p:nvSpPr>
          <p:cNvPr id="1048619" name="Rectangle 3"/>
          <p:cNvSpPr/>
          <p:nvPr/>
        </p:nvSpPr>
        <p:spPr>
          <a:xfrm>
            <a:off x="0" y="2011679"/>
            <a:ext cx="2743200" cy="914400"/>
          </a:xfrm>
          <a:prstGeom prst="rect"/>
          <a:solidFill>
            <a:srgbClr val="00990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600"/>
              <a:t>Formal Recycling Facilities</a:t>
            </a:r>
            <a:endParaRPr sz="1600"/>
          </a:p>
        </p:txBody>
      </p:sp>
      <p:sp>
        <p:nvSpPr>
          <p:cNvPr id="1048620" name="Rectangle 5"/>
          <p:cNvSpPr/>
          <p:nvPr/>
        </p:nvSpPr>
        <p:spPr>
          <a:xfrm>
            <a:off x="168269" y="3200399"/>
            <a:ext cx="2743200" cy="914400"/>
          </a:xfrm>
          <a:prstGeom prst="rect"/>
          <a:solidFill>
            <a:srgbClr val="666666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600"/>
              <a:t>Landfills &amp; Dumpsites</a:t>
            </a:r>
            <a:endParaRPr sz="1600"/>
          </a:p>
        </p:txBody>
      </p:sp>
      <p:sp>
        <p:nvSpPr>
          <p:cNvPr id="1048621" name="Rectangle 7"/>
          <p:cNvSpPr/>
          <p:nvPr/>
        </p:nvSpPr>
        <p:spPr>
          <a:xfrm>
            <a:off x="368589" y="4389118"/>
            <a:ext cx="2712441" cy="914400"/>
          </a:xfrm>
          <a:prstGeom prst="rect"/>
          <a:solidFill>
            <a:srgbClr val="80008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400"/>
              <a:t>Incineration &amp; Waste-to-Energy</a:t>
            </a:r>
            <a:endParaRPr sz="1400"/>
          </a:p>
        </p:txBody>
      </p:sp>
      <p:sp>
        <p:nvSpPr>
          <p:cNvPr id="1048622" name="Rectangle 4"/>
          <p:cNvSpPr/>
          <p:nvPr/>
        </p:nvSpPr>
        <p:spPr>
          <a:xfrm>
            <a:off x="6318316" y="2011679"/>
            <a:ext cx="3002437" cy="914400"/>
          </a:xfrm>
          <a:prstGeom prst="rect"/>
          <a:solidFill>
            <a:srgbClr val="CC000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400"/>
              <a:t>Informal Recycling / Backyard Processing</a:t>
            </a:r>
            <a:endParaRPr sz="1400"/>
          </a:p>
        </p:txBody>
      </p:sp>
      <p:sp>
        <p:nvSpPr>
          <p:cNvPr id="1048623" name="Rectangle 6"/>
          <p:cNvSpPr/>
          <p:nvPr/>
        </p:nvSpPr>
        <p:spPr>
          <a:xfrm>
            <a:off x="6271181" y="3200400"/>
            <a:ext cx="2743200" cy="914400"/>
          </a:xfrm>
          <a:prstGeom prst="rect"/>
          <a:solidFill>
            <a:srgbClr val="FF800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400"/>
              <a:t>Export / Transboundary Movement</a:t>
            </a:r>
            <a:endParaRPr sz="1400"/>
          </a:p>
        </p:txBody>
      </p:sp>
      <p:sp>
        <p:nvSpPr>
          <p:cNvPr id="1048624" name="Rectangle 8"/>
          <p:cNvSpPr/>
          <p:nvPr/>
        </p:nvSpPr>
        <p:spPr>
          <a:xfrm>
            <a:off x="5562837" y="4389120"/>
            <a:ext cx="2389695" cy="914400"/>
          </a:xfrm>
          <a:prstGeom prst="rect"/>
          <a:solidFill>
            <a:srgbClr val="0080C0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sz="1400"/>
              <a:t>Storage / Dormancy</a:t>
            </a:r>
            <a:endParaRPr sz="1400"/>
          </a:p>
        </p:txBody>
      </p:sp>
      <p:sp>
        <p:nvSpPr>
          <p:cNvPr id="1048625" name="Rectangle 9"/>
          <p:cNvSpPr/>
          <p:nvPr/>
        </p:nvSpPr>
        <p:spPr>
          <a:xfrm>
            <a:off x="3245998" y="5760719"/>
            <a:ext cx="2743200" cy="914400"/>
          </a:xfrm>
          <a:prstGeom prst="rect"/>
          <a:solidFill>
            <a:srgbClr val="0066CC"/>
          </a:solidFill>
          <a:ln w="9525" cap="flat" cmpd="sng" algn="ctr">
            <a:solidFill>
              <a:srgbClr val="4A7EBB"/>
            </a:solidFill>
            <a:prstDash val="solid"/>
          </a:ln>
        </p:spPr>
        <p:txBody>
          <a:bodyPr anchor="ctr" rtlCol="0"/>
          <a:lstStyle>
            <a:defPPr>
              <a:defRPr lang="en-US"/>
            </a:defPPr>
            <a:lvl1pPr algn="l" defTabSz="4572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b="1" sz="1200">
                <a:solidFill>
                  <a:srgbClr val="FFFFFF"/>
                </a:solidFill>
              </a:defRPr>
            </a:pPr>
            <a:r>
              <a:rPr altLang="el" sz="1600" lang="en-US"/>
              <a:t>C</a:t>
            </a:r>
            <a:r>
              <a:rPr altLang="el" sz="1600" lang="en-US"/>
              <a:t>i</a:t>
            </a:r>
            <a:r>
              <a:rPr altLang="el" sz="1600" lang="en-US"/>
              <a:t>r</a:t>
            </a:r>
            <a:r>
              <a:rPr altLang="el" sz="1600" lang="en-US"/>
              <a:t>c</a:t>
            </a:r>
            <a:r>
              <a:rPr altLang="el" sz="1600" lang="en-US"/>
              <a:t>u</a:t>
            </a:r>
            <a:r>
              <a:rPr altLang="el" sz="1600" lang="en-US"/>
              <a:t>l</a:t>
            </a:r>
            <a:r>
              <a:rPr altLang="el" sz="1600" lang="en-US"/>
              <a:t>a</a:t>
            </a:r>
            <a:r>
              <a:rPr altLang="el" sz="1600" lang="en-US"/>
              <a:t>r</a:t>
            </a:r>
            <a:r>
              <a:rPr altLang="el" sz="1600" lang="en-US"/>
              <a:t> </a:t>
            </a:r>
            <a:r>
              <a:rPr altLang="el" sz="1600" lang="en-US"/>
              <a:t>E</a:t>
            </a:r>
            <a:r>
              <a:rPr altLang="el" sz="1600" lang="en-US"/>
              <a:t>c</a:t>
            </a:r>
            <a:r>
              <a:rPr altLang="el" sz="1600" lang="en-US"/>
              <a:t>o</a:t>
            </a:r>
            <a:r>
              <a:rPr altLang="el" sz="1600" lang="en-US"/>
              <a:t>n</a:t>
            </a:r>
            <a:r>
              <a:rPr altLang="el" sz="1600" lang="en-US"/>
              <a:t>o</a:t>
            </a:r>
            <a:r>
              <a:rPr altLang="el" sz="1600" lang="en-US"/>
              <a:t>m</a:t>
            </a:r>
            <a:r>
              <a:rPr altLang="el" sz="1600" lang="en-US"/>
              <a:t>y</a:t>
            </a:r>
            <a:r>
              <a:rPr altLang="el" sz="1600" lang="en-US"/>
              <a:t> </a:t>
            </a:r>
            <a:r>
              <a:rPr altLang="el" sz="1600" lang="en-US"/>
              <a:t>M</a:t>
            </a:r>
            <a:r>
              <a:rPr altLang="el" sz="1600" lang="en-US"/>
              <a:t>e</a:t>
            </a:r>
            <a:r>
              <a:rPr altLang="el" sz="1600" lang="en-US"/>
              <a:t>t</a:t>
            </a:r>
            <a:r>
              <a:rPr altLang="el" sz="1600" lang="en-US"/>
              <a:t>h</a:t>
            </a:r>
            <a:r>
              <a:rPr altLang="el" sz="1600" lang="en-US"/>
              <a:t>o</a:t>
            </a:r>
            <a:r>
              <a:rPr altLang="el" sz="1600" lang="en-US"/>
              <a:t>d</a:t>
            </a:r>
            <a:r>
              <a:rPr altLang="el" sz="1600" lang="en-US"/>
              <a:t>s</a:t>
            </a:r>
            <a:endParaRPr sz="1600"/>
          </a:p>
        </p:txBody>
      </p:sp>
      <p:cxnSp>
        <p:nvCxnSpPr>
          <p:cNvPr id="3145728" name=""/>
          <p:cNvCxnSpPr>
            <a:cxnSpLocks/>
          </p:cNvCxnSpPr>
          <p:nvPr/>
        </p:nvCxnSpPr>
        <p:spPr>
          <a:xfrm flipH="1">
            <a:off x="2265920" y="1632577"/>
            <a:ext cx="1312777" cy="171665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29" name=""/>
          <p:cNvCxnSpPr>
            <a:cxnSpLocks/>
          </p:cNvCxnSpPr>
          <p:nvPr/>
        </p:nvCxnSpPr>
        <p:spPr>
          <a:xfrm flipH="1">
            <a:off x="3114332" y="2187043"/>
            <a:ext cx="711819" cy="1186223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0" name=""/>
          <p:cNvCxnSpPr>
            <a:cxnSpLocks/>
          </p:cNvCxnSpPr>
          <p:nvPr/>
        </p:nvCxnSpPr>
        <p:spPr>
          <a:xfrm flipH="1">
            <a:off x="3137899" y="2139855"/>
            <a:ext cx="1112458" cy="2802435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1" name=""/>
          <p:cNvCxnSpPr>
            <a:cxnSpLocks/>
          </p:cNvCxnSpPr>
          <p:nvPr/>
        </p:nvCxnSpPr>
        <p:spPr>
          <a:xfrm flipH="1">
            <a:off x="4422301" y="2104464"/>
            <a:ext cx="40159" cy="3392293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2" name=""/>
          <p:cNvCxnSpPr>
            <a:cxnSpLocks/>
          </p:cNvCxnSpPr>
          <p:nvPr/>
        </p:nvCxnSpPr>
        <p:spPr>
          <a:xfrm>
            <a:off x="4733480" y="2222436"/>
            <a:ext cx="772904" cy="2684462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3" name=""/>
          <p:cNvCxnSpPr>
            <a:cxnSpLocks/>
          </p:cNvCxnSpPr>
          <p:nvPr/>
        </p:nvCxnSpPr>
        <p:spPr>
          <a:xfrm>
            <a:off x="5004499" y="2246026"/>
            <a:ext cx="1267810" cy="1504748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  <p:cxnSp>
        <p:nvCxnSpPr>
          <p:cNvPr id="3145734" name=""/>
          <p:cNvCxnSpPr>
            <a:cxnSpLocks/>
          </p:cNvCxnSpPr>
          <p:nvPr/>
        </p:nvCxnSpPr>
        <p:spPr>
          <a:xfrm>
            <a:off x="5605459" y="1573589"/>
            <a:ext cx="1420995" cy="266043"/>
          </a:xfrm>
          <a:prstGeom prst="straightConnector1"/>
          <a:solidFill>
            <a:srgbClr val="FFFFFF"/>
          </a:solidFill>
          <a:ln w="25400">
            <a:solidFill>
              <a:srgbClr val="666666"/>
            </a:solidFill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Recycling Solutions</a:t>
            </a:r>
            <a:endParaRPr b="1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7" name="Content Placeholder 2"/>
          <p:cNvSpPr>
            <a:spLocks noGrp="1"/>
          </p:cNvSpPr>
          <p:nvPr/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t>Mechanical separation: shredding, sorting</a:t>
            </a:r>
          </a:p>
          <a:p>
            <a:r>
              <a:t>Hydrometallurgy: selective metal extraction</a:t>
            </a:r>
          </a:p>
          <a:p>
            <a:r>
              <a:t>Pyrometallurgy: bulk recovery, high energy cost</a:t>
            </a:r>
          </a:p>
          <a:p>
            <a:r>
              <a:t>Bioleaching: microbes extract metals, eco-friendly</a:t>
            </a:r>
          </a:p>
          <a:p>
            <a:r>
              <a:t>Robotics &amp; AI: automated sorting, safer disassembly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1" sz="320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b="1" sz="3555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35" name=""/>
          <p:cNvSpPr txBox="1"/>
          <p:nvPr/>
        </p:nvSpPr>
        <p:spPr>
          <a:xfrm>
            <a:off x="384038" y="2200275"/>
            <a:ext cx="3440783" cy="3947160"/>
          </a:xfrm>
          <a:prstGeom prst="rect"/>
        </p:spPr>
        <p:txBody>
          <a:bodyPr rtlCol="0" wrap="square">
            <a:spAutoFit/>
          </a:bodyPr>
          <a:p>
            <a:pPr algn="l">
              <a:lnSpc>
                <a:spcPct val="115000"/>
              </a:lnSpc>
              <a:spcAft>
                <a:spcPts val="1000"/>
              </a:spcAft>
            </a:pPr>
            <a:r>
              <a:rPr b="1" sz="2400" i="0" lang="en-US">
                <a:solidFill>
                  <a:srgbClr val="000000"/>
                </a:solidFill>
                <a:latin typeface="Noto Serif Georgian"/>
                <a:ea typeface="宋体"/>
                <a:cs typeface="Times New Roman"/>
              </a:rPr>
              <a:t>Circular Economy (CE) framework</a:t>
            </a:r>
            <a:r>
              <a:rPr b="0" sz="2400" i="0" lang="en-US">
                <a:solidFill>
                  <a:srgbClr val="000000"/>
                </a:solidFill>
                <a:latin typeface="Noto Serif Georgian"/>
                <a:ea typeface="宋体"/>
                <a:cs typeface="Times New Roman"/>
              </a:rPr>
              <a:t> designed to maximize value retention and minimize waste across the electronics lifecycle. The main </a:t>
            </a:r>
            <a:r>
              <a:rPr b="1" sz="2400" i="0" lang="en-US">
                <a:solidFill>
                  <a:srgbClr val="000000"/>
                </a:solidFill>
                <a:latin typeface="Noto Serif Georgian"/>
                <a:ea typeface="宋体"/>
                <a:cs typeface="Times New Roman"/>
              </a:rPr>
              <a:t>CE strategies</a:t>
            </a:r>
            <a:r>
              <a:rPr b="0" sz="2400" i="0" lang="en-US">
                <a:solidFill>
                  <a:srgbClr val="000000"/>
                </a:solidFill>
                <a:latin typeface="Noto Serif Georgian"/>
                <a:ea typeface="宋体"/>
                <a:cs typeface="Times New Roman"/>
              </a:rPr>
              <a:t> include:</a:t>
            </a:r>
            <a:r>
              <a:rPr b="0" sz="2400" i="0" lang="en-US">
                <a:solidFill>
                  <a:srgbClr val="000000"/>
                </a:solidFill>
                <a:latin typeface="Noto Serif Georgian"/>
                <a:ea typeface="宋体"/>
                <a:cs typeface="Times New Roman"/>
              </a:rPr>
              <a:t> </a:t>
            </a:r>
            <a:endParaRPr b="0" sz="2400" i="0" lang="en-US">
              <a:solidFill>
                <a:srgbClr val="000000"/>
              </a:solidFill>
              <a:latin typeface="Noto Serif Georgian"/>
              <a:ea typeface="宋体"/>
              <a:cs typeface="Times New Roman"/>
            </a:endParaRPr>
          </a:p>
        </p:txBody>
      </p:sp>
      <p:sp>
        <p:nvSpPr>
          <p:cNvPr id="1048636" name="Content Placeholder 2"/>
          <p:cNvSpPr>
            <a:spLocks noGrp="1"/>
          </p:cNvSpPr>
          <p:nvPr/>
        </p:nvSpPr>
        <p:spPr>
          <a:xfrm>
            <a:off x="4298623" y="457200"/>
            <a:ext cx="4777033" cy="6036001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rPr sz="2800"/>
              <a:t>Refurbishment – highest value retention</a:t>
            </a:r>
            <a:endParaRPr sz="2800"/>
          </a:p>
          <a:p>
            <a:r>
              <a:rPr sz="2800"/>
              <a:t>Remanufacturing – factory-grade rebuilds</a:t>
            </a:r>
            <a:endParaRPr sz="2800"/>
          </a:p>
          <a:p>
            <a:r>
              <a:rPr altLang="el" sz="2800" lang="en-US"/>
              <a:t>R</a:t>
            </a:r>
            <a:r>
              <a:rPr altLang="el" sz="2800" lang="en-US"/>
              <a:t>e</a:t>
            </a:r>
            <a:r>
              <a:rPr altLang="el" sz="2800" lang="en-US"/>
              <a:t>p</a:t>
            </a:r>
            <a:r>
              <a:rPr altLang="el" sz="2800" lang="en-US"/>
              <a:t>u</a:t>
            </a:r>
            <a:r>
              <a:rPr altLang="el" sz="2800" lang="en-US"/>
              <a:t>r</a:t>
            </a:r>
            <a:r>
              <a:rPr altLang="el" sz="2800" lang="en-US"/>
              <a:t>p</a:t>
            </a:r>
            <a:r>
              <a:rPr altLang="el" sz="2800" lang="en-US"/>
              <a:t>o</a:t>
            </a:r>
            <a:r>
              <a:rPr altLang="el" sz="2800" lang="en-US"/>
              <a:t>s</a:t>
            </a:r>
            <a:r>
              <a:rPr altLang="el" sz="2800" lang="en-US"/>
              <a:t>i</a:t>
            </a:r>
            <a:r>
              <a:rPr altLang="el" sz="2800" lang="en-US"/>
              <a:t>n</a:t>
            </a:r>
            <a:r>
              <a:rPr altLang="el" sz="2800" lang="en-US"/>
              <a:t>g</a:t>
            </a:r>
            <a:r>
              <a:rPr altLang="el" sz="2800" lang="en-US"/>
              <a:t> </a:t>
            </a:r>
            <a:r>
              <a:rPr altLang="el" sz="2800" lang="en-US"/>
              <a:t>a</a:t>
            </a:r>
            <a:r>
              <a:rPr altLang="el" sz="2800" lang="en-US"/>
              <a:t> </a:t>
            </a:r>
            <a:r>
              <a:rPr altLang="el" sz="2800" lang="en-US"/>
              <a:t>d</a:t>
            </a:r>
            <a:r>
              <a:rPr altLang="el" sz="2800" lang="en-US"/>
              <a:t>e</a:t>
            </a:r>
            <a:r>
              <a:rPr altLang="el" sz="2800" lang="en-US"/>
              <a:t>v</a:t>
            </a:r>
            <a:r>
              <a:rPr altLang="el" sz="2800" lang="en-US"/>
              <a:t>i</a:t>
            </a:r>
            <a:r>
              <a:rPr altLang="el" sz="2800" lang="en-US"/>
              <a:t>c</a:t>
            </a:r>
            <a:r>
              <a:rPr altLang="el" sz="2800" lang="en-US"/>
              <a:t>e</a:t>
            </a:r>
            <a:r>
              <a:rPr altLang="el" sz="2800" lang="en-US"/>
              <a:t>-</a:t>
            </a:r>
            <a:r>
              <a:rPr altLang="el" sz="2800" lang="en-US"/>
              <a:t>S</a:t>
            </a:r>
            <a:r>
              <a:rPr altLang="el" sz="2800" lang="en-US"/>
              <a:t>a</a:t>
            </a:r>
            <a:r>
              <a:rPr altLang="el" sz="2800" lang="en-US"/>
              <a:t>m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d</a:t>
            </a:r>
            <a:r>
              <a:rPr altLang="el" sz="2800" lang="en-US"/>
              <a:t>e</a:t>
            </a:r>
            <a:r>
              <a:rPr altLang="el" sz="2800" lang="en-US"/>
              <a:t>v</a:t>
            </a:r>
            <a:r>
              <a:rPr altLang="el" sz="2800" lang="en-US"/>
              <a:t>i</a:t>
            </a:r>
            <a:r>
              <a:rPr altLang="el" sz="2800" lang="en-US"/>
              <a:t>c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w</a:t>
            </a:r>
            <a:r>
              <a:rPr altLang="el" sz="2800" lang="en-US"/>
              <a:t>i</a:t>
            </a:r>
            <a:r>
              <a:rPr altLang="el" sz="2800" lang="en-US"/>
              <a:t>t</a:t>
            </a:r>
            <a:r>
              <a:rPr altLang="el" sz="2800" lang="en-US"/>
              <a:t>h</a:t>
            </a:r>
            <a:r>
              <a:rPr altLang="el" sz="2800" lang="en-US"/>
              <a:t> </a:t>
            </a:r>
            <a:r>
              <a:rPr altLang="el" sz="2800" lang="en-US"/>
              <a:t>d</a:t>
            </a:r>
            <a:r>
              <a:rPr altLang="el" sz="2800" lang="en-US"/>
              <a:t>i</a:t>
            </a:r>
            <a:r>
              <a:rPr altLang="el" sz="2800" lang="en-US"/>
              <a:t>f</a:t>
            </a:r>
            <a:r>
              <a:rPr altLang="el" sz="2800" lang="en-US"/>
              <a:t>f</a:t>
            </a:r>
            <a:r>
              <a:rPr altLang="el" sz="2800" lang="en-US"/>
              <a:t>e</a:t>
            </a:r>
            <a:r>
              <a:rPr altLang="el" sz="2800" lang="en-US"/>
              <a:t>r</a:t>
            </a:r>
            <a:r>
              <a:rPr altLang="el" sz="2800" lang="en-US"/>
              <a:t>e</a:t>
            </a:r>
            <a:r>
              <a:rPr altLang="el" sz="2800" lang="en-US"/>
              <a:t>n</a:t>
            </a:r>
            <a:r>
              <a:rPr altLang="el" sz="2800" lang="en-US"/>
              <a:t>t</a:t>
            </a:r>
            <a:r>
              <a:rPr altLang="el" sz="2800" lang="en-US"/>
              <a:t> </a:t>
            </a:r>
            <a:r>
              <a:rPr altLang="el" sz="2800" lang="en-US"/>
              <a:t>f</a:t>
            </a:r>
            <a:r>
              <a:rPr altLang="el" sz="2800" lang="en-US"/>
              <a:t>u</a:t>
            </a:r>
            <a:r>
              <a:rPr altLang="el" sz="2800" lang="en-US"/>
              <a:t>n</a:t>
            </a:r>
            <a:r>
              <a:rPr altLang="el" sz="2800" lang="en-US"/>
              <a:t>c</a:t>
            </a:r>
            <a:r>
              <a:rPr altLang="el" sz="2800" lang="en-US"/>
              <a:t>t</a:t>
            </a:r>
            <a:r>
              <a:rPr altLang="el" sz="2800" lang="en-US"/>
              <a:t>i</a:t>
            </a:r>
            <a:r>
              <a:rPr altLang="el" sz="2800" lang="en-US"/>
              <a:t>o</a:t>
            </a:r>
            <a:r>
              <a:rPr altLang="el" sz="2800" lang="en-US"/>
              <a:t>n</a:t>
            </a:r>
            <a:endParaRPr altLang="en-US" sz="2800" lang="zh-CN"/>
          </a:p>
          <a:p>
            <a:r>
              <a:rPr sz="2800"/>
              <a:t>Recycling – material recovery but low value retention</a:t>
            </a:r>
            <a:endParaRPr sz="2800"/>
          </a:p>
          <a:p>
            <a:r>
              <a:rPr altLang="el" sz="2800" lang="en-US"/>
              <a:t>R</a:t>
            </a:r>
            <a:r>
              <a:rPr altLang="el" sz="2800" lang="en-US"/>
              <a:t>e</a:t>
            </a:r>
            <a:r>
              <a:rPr altLang="el" sz="2800" lang="en-US"/>
              <a:t>u</a:t>
            </a:r>
            <a:r>
              <a:rPr altLang="el" sz="2800" lang="en-US"/>
              <a:t>s</a:t>
            </a:r>
            <a:r>
              <a:rPr altLang="el" sz="2800" lang="en-US"/>
              <a:t>e</a:t>
            </a:r>
            <a:r>
              <a:rPr altLang="el" sz="2800" lang="en-US"/>
              <a:t>/</a:t>
            </a:r>
            <a:r>
              <a:rPr altLang="el" sz="2800" lang="en-US"/>
              <a:t>M</a:t>
            </a:r>
            <a:r>
              <a:rPr altLang="el" sz="2800" lang="en-US"/>
              <a:t>a</a:t>
            </a:r>
            <a:r>
              <a:rPr altLang="el" sz="2800" lang="en-US"/>
              <a:t>i</a:t>
            </a:r>
            <a:r>
              <a:rPr altLang="el" sz="2800" lang="en-US"/>
              <a:t>n</a:t>
            </a:r>
            <a:r>
              <a:rPr altLang="el" sz="2800" lang="en-US"/>
              <a:t>t</a:t>
            </a:r>
            <a:r>
              <a:rPr altLang="el" sz="2800" lang="en-US"/>
              <a:t>e</a:t>
            </a:r>
            <a:r>
              <a:rPr altLang="el" sz="2800" lang="en-US"/>
              <a:t>n</a:t>
            </a:r>
            <a:r>
              <a:rPr altLang="el" sz="2800" lang="en-US"/>
              <a:t>a</a:t>
            </a:r>
            <a:r>
              <a:rPr altLang="el" sz="2800" lang="en-US"/>
              <a:t>n</a:t>
            </a:r>
            <a:r>
              <a:rPr altLang="el" sz="2800" lang="en-US"/>
              <a:t>c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f</a:t>
            </a:r>
            <a:r>
              <a:rPr altLang="el" sz="2800" lang="en-US"/>
              <a:t>o</a:t>
            </a:r>
            <a:r>
              <a:rPr altLang="el" sz="2800" lang="en-US"/>
              <a:t>r</a:t>
            </a:r>
            <a:r>
              <a:rPr altLang="el" sz="2800" lang="en-US"/>
              <a:t> </a:t>
            </a:r>
            <a:r>
              <a:rPr altLang="el" sz="2800" lang="en-US"/>
              <a:t>R</a:t>
            </a:r>
            <a:r>
              <a:rPr altLang="el" sz="2800" lang="en-US"/>
              <a:t>e</a:t>
            </a:r>
            <a:r>
              <a:rPr altLang="el" sz="2800" lang="en-US"/>
              <a:t>u</a:t>
            </a:r>
            <a:r>
              <a:rPr altLang="el" sz="2800" lang="en-US"/>
              <a:t>s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-</a:t>
            </a:r>
            <a:r>
              <a:rPr altLang="el" sz="2800" lang="en-US"/>
              <a:t> </a:t>
            </a:r>
            <a:r>
              <a:rPr altLang="el" sz="2800" lang="en-US"/>
              <a:t>g</a:t>
            </a:r>
            <a:r>
              <a:rPr altLang="el" sz="2800" lang="en-US"/>
              <a:t>i</a:t>
            </a:r>
            <a:r>
              <a:rPr altLang="el" sz="2800" lang="en-US"/>
              <a:t>v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t</a:t>
            </a:r>
            <a:r>
              <a:rPr altLang="el" sz="2800" lang="en-US"/>
              <a:t>h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d</a:t>
            </a:r>
            <a:r>
              <a:rPr altLang="el" sz="2800" lang="en-US"/>
              <a:t>e</a:t>
            </a:r>
            <a:r>
              <a:rPr altLang="el" sz="2800" lang="en-US"/>
              <a:t>v</a:t>
            </a:r>
            <a:r>
              <a:rPr altLang="el" sz="2800" lang="en-US"/>
              <a:t>i</a:t>
            </a:r>
            <a:r>
              <a:rPr altLang="el" sz="2800" lang="en-US"/>
              <a:t>c</a:t>
            </a:r>
            <a:r>
              <a:rPr altLang="el" sz="2800" lang="en-US"/>
              <a:t>e</a:t>
            </a:r>
            <a:r>
              <a:rPr altLang="el" sz="2800" lang="en-US"/>
              <a:t> </a:t>
            </a:r>
            <a:r>
              <a:rPr altLang="el" sz="2800" lang="en-US"/>
              <a:t>a</a:t>
            </a:r>
            <a:r>
              <a:rPr altLang="el" sz="2800" lang="en-US"/>
              <a:t> </a:t>
            </a:r>
            <a:r>
              <a:rPr altLang="el" sz="2800" lang="en-US"/>
              <a:t>s</a:t>
            </a:r>
            <a:r>
              <a:rPr altLang="el" sz="2800" lang="en-US"/>
              <a:t>e</a:t>
            </a:r>
            <a:r>
              <a:rPr altLang="el" sz="2800" lang="en-US"/>
              <a:t>c</a:t>
            </a:r>
            <a:r>
              <a:rPr altLang="el" sz="2800" lang="en-US"/>
              <a:t>o</a:t>
            </a:r>
            <a:r>
              <a:rPr altLang="el" sz="2800" lang="en-US"/>
              <a:t>n</a:t>
            </a:r>
            <a:r>
              <a:rPr altLang="el" sz="2800" lang="en-US"/>
              <a:t>d</a:t>
            </a:r>
            <a:r>
              <a:rPr altLang="el" sz="2800" lang="en-US"/>
              <a:t> </a:t>
            </a:r>
            <a:r>
              <a:rPr altLang="el" sz="2800" lang="en-US"/>
              <a:t>c</a:t>
            </a:r>
            <a:r>
              <a:rPr altLang="el" sz="2800" lang="en-US"/>
              <a:t>h</a:t>
            </a:r>
            <a:r>
              <a:rPr altLang="el" sz="2800" lang="en-US"/>
              <a:t>a</a:t>
            </a:r>
            <a:r>
              <a:rPr altLang="el" sz="2800" lang="en-US"/>
              <a:t>n</a:t>
            </a:r>
            <a:r>
              <a:rPr altLang="el" sz="2800" lang="en-US"/>
              <a:t>c</a:t>
            </a:r>
            <a:r>
              <a:rPr altLang="el" sz="2800" lang="en-US"/>
              <a:t>e</a:t>
            </a:r>
            <a:endParaRPr altLang="en-US" sz="2800" lang="zh-CN"/>
          </a:p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"/>
          <p:cNvSpPr>
            <a:spLocks noGrp="1"/>
          </p:cNvSpPr>
          <p:nvPr>
            <p:ph type="title"/>
          </p:nvPr>
        </p:nvSpPr>
        <p:spPr>
          <a:xfrm>
            <a:off x="1111773" y="306140"/>
            <a:ext cx="7886700" cy="1325563"/>
          </a:xfrm>
        </p:spPr>
        <p:txBody>
          <a:bodyPr/>
          <a:p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l" b="0" lang="en-US"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b="0" lang="el-GR"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38" name=""/>
          <p:cNvSpPr txBox="1"/>
          <p:nvPr/>
        </p:nvSpPr>
        <p:spPr>
          <a:xfrm>
            <a:off x="144842" y="1818528"/>
            <a:ext cx="8201320" cy="3675380"/>
          </a:xfrm>
          <a:prstGeom prst="rect"/>
        </p:spPr>
        <p:txBody>
          <a:bodyPr rtlCol="0" wrap="square">
            <a:spAutoFit/>
          </a:bodyPr>
          <a:p>
            <a:pPr algn="l" indent="-342900" marL="457200">
              <a:lnSpc>
                <a:spcPct val="115000"/>
              </a:lnSpc>
              <a:spcAft>
                <a:spcPts val="1000"/>
              </a:spcAft>
              <a:buFont typeface="Wingdings" charset="2"/>
              <a:buChar char="u"/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Refurbished devices are pre-owned items restored to like-new condition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-342900" marL="457200">
              <a:lnSpc>
                <a:spcPct val="115000"/>
              </a:lnSpc>
              <a:spcAft>
                <a:spcPts val="1000"/>
              </a:spcAft>
              <a:buFont typeface="Wingdings" charset="2"/>
              <a:buChar char="u"/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Undergo testing, repairs, and quality checks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  <a:p>
            <a:pPr algn="l" indent="-342900" marL="457200">
              <a:lnSpc>
                <a:spcPct val="115000"/>
              </a:lnSpc>
              <a:spcAft>
                <a:spcPts val="1000"/>
              </a:spcAft>
              <a:buFont typeface="Wingdings" charset="2"/>
              <a:buChar char="u"/>
            </a:pP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Often include warranty and new packaging</a:t>
            </a:r>
            <a:r>
              <a:rPr b="0" sz="3200" i="0" lang="en-US">
                <a:solidFill>
                  <a:srgbClr val="000000"/>
                </a:solidFill>
                <a:latin typeface="Calibri"/>
                <a:ea typeface="宋体"/>
                <a:cs typeface="Times New Roman"/>
              </a:rPr>
              <a:t> </a:t>
            </a:r>
            <a:endParaRPr b="0" sz="3200" i="0" lang="en-US">
              <a:solidFill>
                <a:srgbClr val="000000"/>
              </a:solidFill>
              <a:latin typeface="Calibri"/>
              <a:ea typeface="宋体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KOB2-W09</dc:creator>
  <dcterms:created xsi:type="dcterms:W3CDTF">2015-05-04T15:30:45Z</dcterms:created>
  <dcterms:modified xsi:type="dcterms:W3CDTF">2025-08-20T16:33:01Z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c4742241a93f410d8c5abd5c6c27831d</vt:lpwstr>
  </property>
</Properties>
</file>